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7"/>
  </p:notesMasterIdLst>
  <p:handoutMasterIdLst>
    <p:handoutMasterId r:id="rId28"/>
  </p:handoutMasterIdLst>
  <p:sldIdLst>
    <p:sldId id="547" r:id="rId2"/>
    <p:sldId id="550" r:id="rId3"/>
    <p:sldId id="563" r:id="rId4"/>
    <p:sldId id="564" r:id="rId5"/>
    <p:sldId id="588" r:id="rId6"/>
    <p:sldId id="590" r:id="rId7"/>
    <p:sldId id="591" r:id="rId8"/>
    <p:sldId id="592" r:id="rId9"/>
    <p:sldId id="593" r:id="rId10"/>
    <p:sldId id="594" r:id="rId11"/>
    <p:sldId id="595" r:id="rId12"/>
    <p:sldId id="596" r:id="rId13"/>
    <p:sldId id="579" r:id="rId14"/>
    <p:sldId id="597" r:id="rId15"/>
    <p:sldId id="598" r:id="rId16"/>
    <p:sldId id="599" r:id="rId17"/>
    <p:sldId id="600" r:id="rId18"/>
    <p:sldId id="585" r:id="rId19"/>
    <p:sldId id="601" r:id="rId20"/>
    <p:sldId id="602" r:id="rId21"/>
    <p:sldId id="586" r:id="rId22"/>
    <p:sldId id="562" r:id="rId23"/>
    <p:sldId id="554" r:id="rId24"/>
    <p:sldId id="552" r:id="rId25"/>
    <p:sldId id="553" r:id="rId2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63"/>
            <p14:sldId id="564"/>
            <p14:sldId id="588"/>
            <p14:sldId id="590"/>
            <p14:sldId id="591"/>
            <p14:sldId id="592"/>
            <p14:sldId id="593"/>
            <p14:sldId id="594"/>
            <p14:sldId id="595"/>
            <p14:sldId id="596"/>
            <p14:sldId id="579"/>
            <p14:sldId id="597"/>
            <p14:sldId id="598"/>
            <p14:sldId id="599"/>
            <p14:sldId id="600"/>
            <p14:sldId id="585"/>
            <p14:sldId id="601"/>
            <p14:sldId id="602"/>
            <p14:sldId id="586"/>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996633"/>
    <a:srgbClr val="FF9900"/>
    <a:srgbClr val="FF7F7F"/>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84" d="100"/>
          <a:sy n="84" d="100"/>
        </p:scale>
        <p:origin x="1122" y="114"/>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1644"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2021-11-24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11/24/2021</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2018 by Douglas Wilhelm Harder and Hiren Patel.</a:t>
            </a:r>
          </a:p>
          <a:p>
            <a:pPr defTabSz="457200">
              <a:spcBef>
                <a:spcPct val="20000"/>
              </a:spcBef>
              <a:defRPr/>
            </a:pPr>
            <a:r>
              <a:rPr lang="en-CA" sz="850" dirty="0">
                <a:solidFill>
                  <a:srgbClr val="FFFFFF"/>
                </a:solidFill>
                <a:latin typeface="Georgia" panose="02040502050405020303" pitchFamily="18" charset="0"/>
                <a:ea typeface="ＭＳ Ｐゴシック" charset="-128"/>
              </a:rPr>
              <a:t>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Partition</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a:t>Partition</a:t>
            </a:r>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second implementation</a:t>
            </a:r>
          </a:p>
        </p:txBody>
      </p:sp>
      <p:sp>
        <p:nvSpPr>
          <p:cNvPr id="3" name="Content Placeholder 2"/>
          <p:cNvSpPr>
            <a:spLocks noGrp="1"/>
          </p:cNvSpPr>
          <p:nvPr>
            <p:ph idx="1"/>
          </p:nvPr>
        </p:nvSpPr>
        <p:spPr/>
        <p:txBody>
          <a:bodyPr/>
          <a:lstStyle/>
          <a:p>
            <a:r>
              <a:rPr lang="en-CA" dirty="0"/>
              <a:t>Positive:</a:t>
            </a:r>
          </a:p>
          <a:p>
            <a:pPr lvl="1"/>
            <a:r>
              <a:rPr lang="en-CA" dirty="0"/>
              <a:t>We only go through the loop once</a:t>
            </a:r>
          </a:p>
          <a:p>
            <a:r>
              <a:rPr lang="en-CA" dirty="0"/>
              <a:t>Issue:</a:t>
            </a:r>
          </a:p>
          <a:p>
            <a:pPr lvl="1"/>
            <a:r>
              <a:rPr lang="en-CA" dirty="0"/>
              <a:t>We must make three assignments for a swap…</a:t>
            </a:r>
          </a:p>
        </p:txBody>
      </p:sp>
    </p:spTree>
    <p:extLst>
      <p:ext uri="{BB962C8B-B14F-4D97-AF65-F5344CB8AC3E}">
        <p14:creationId xmlns:p14="http://schemas.microsoft.com/office/powerpoint/2010/main" val="391316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optimal implementation</a:t>
            </a:r>
          </a:p>
        </p:txBody>
      </p:sp>
      <p:sp>
        <p:nvSpPr>
          <p:cNvPr id="3" name="Content Placeholder 2"/>
          <p:cNvSpPr>
            <a:spLocks noGrp="1"/>
          </p:cNvSpPr>
          <p:nvPr>
            <p:ph idx="1"/>
          </p:nvPr>
        </p:nvSpPr>
        <p:spPr/>
        <p:txBody>
          <a:bodyPr/>
          <a:lstStyle/>
          <a:p>
            <a:r>
              <a:rPr lang="en-CA" dirty="0"/>
              <a:t>Consider the following:</a:t>
            </a:r>
          </a:p>
          <a:p>
            <a:pPr lvl="1"/>
            <a:r>
              <a:rPr lang="en-CA" dirty="0"/>
              <a:t>Copy the last entry to a temporary variable</a:t>
            </a:r>
          </a:p>
          <a:p>
            <a:pPr lvl="2"/>
            <a:r>
              <a:rPr lang="en-CA" dirty="0"/>
              <a:t>This creates a “hole” at the end of the array</a:t>
            </a:r>
          </a:p>
          <a:p>
            <a:pPr lvl="1"/>
            <a:r>
              <a:rPr lang="en-CA" dirty="0"/>
              <a:t>Find the first non-negative entry and copy it to this hole</a:t>
            </a:r>
          </a:p>
          <a:p>
            <a:pPr lvl="2"/>
            <a:r>
              <a:rPr lang="en-CA" dirty="0"/>
              <a:t>This creates a “hole” at the front of the array</a:t>
            </a:r>
          </a:p>
          <a:p>
            <a:pPr lvl="1"/>
            <a:r>
              <a:rPr lang="en-CA" dirty="0"/>
              <a:t>Find the last negative entry and copy it to this hole</a:t>
            </a:r>
          </a:p>
          <a:p>
            <a:pPr lvl="2"/>
            <a:r>
              <a:rPr lang="en-CA" dirty="0"/>
              <a:t>This creates a “hole” at the back of the array</a:t>
            </a:r>
          </a:p>
          <a:p>
            <a:pPr lvl="1"/>
            <a:r>
              <a:rPr lang="en-CA" dirty="0"/>
              <a:t>Repeat until an entry is moved in the wrong direction</a:t>
            </a:r>
          </a:p>
          <a:p>
            <a:pPr lvl="2"/>
            <a:r>
              <a:rPr lang="en-CA" dirty="0"/>
              <a:t>The “hole” is now between the negative and non-negative entries</a:t>
            </a:r>
          </a:p>
          <a:p>
            <a:pPr lvl="2"/>
            <a:r>
              <a:rPr lang="en-CA" dirty="0"/>
              <a:t>Fill the hole with what was the last entry</a:t>
            </a:r>
          </a:p>
          <a:p>
            <a:pPr lvl="3"/>
            <a:r>
              <a:rPr lang="en-CA" dirty="0"/>
              <a:t>It doesn’t matter if the last entry is negative or not…</a:t>
            </a:r>
          </a:p>
        </p:txBody>
      </p:sp>
    </p:spTree>
    <p:extLst>
      <p:ext uri="{BB962C8B-B14F-4D97-AF65-F5344CB8AC3E}">
        <p14:creationId xmlns:p14="http://schemas.microsoft.com/office/powerpoint/2010/main" val="247847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optimal implementation</a:t>
            </a:r>
          </a:p>
        </p:txBody>
      </p:sp>
      <p:sp>
        <p:nvSpPr>
          <p:cNvPr id="3" name="Content Placeholder 2"/>
          <p:cNvSpPr>
            <a:spLocks noGrp="1"/>
          </p:cNvSpPr>
          <p:nvPr>
            <p:ph idx="1"/>
          </p:nvPr>
        </p:nvSpPr>
        <p:spPr>
          <a:xfrm>
            <a:off x="457200" y="1600200"/>
            <a:ext cx="8579296" cy="4525963"/>
          </a:xfrm>
        </p:spPr>
        <p:txBody>
          <a:bodyPr/>
          <a:lstStyle/>
          <a:p>
            <a:pPr marL="400050" lvl="1" indent="0">
              <a:buNone/>
            </a:pPr>
            <a:r>
              <a:rPr lang="en-US" sz="1600" dirty="0">
                <a:latin typeface="Consolas" panose="020B0609020204030204" pitchFamily="49" charset="0"/>
              </a:rPr>
              <a:t>void partition( double array[],</a:t>
            </a:r>
          </a:p>
          <a:p>
            <a:pPr marL="400050" lvl="1" indent="0">
              <a:buNone/>
            </a:pPr>
            <a:r>
              <a:rPr lang="en-US" sz="1600" dirty="0">
                <a:latin typeface="Consolas" panose="020B0609020204030204" pitchFamily="49" charset="0"/>
              </a:rPr>
              <a:t>                std::</a:t>
            </a:r>
            <a:r>
              <a:rPr lang="en-US" sz="1600" dirty="0" err="1">
                <a:latin typeface="Consolas" panose="020B0609020204030204" pitchFamily="49" charset="0"/>
              </a:rPr>
              <a:t>size_t</a:t>
            </a:r>
            <a:r>
              <a:rPr lang="en-US" sz="1600" dirty="0">
                <a:latin typeface="Consolas" panose="020B0609020204030204" pitchFamily="49" charset="0"/>
              </a:rPr>
              <a:t> capacity ) {</a:t>
            </a:r>
          </a:p>
          <a:p>
            <a:pPr marL="400050" lvl="1" indent="0">
              <a:buNone/>
            </a:pPr>
            <a:r>
              <a:rPr lang="en-US" sz="1600" dirty="0">
                <a:latin typeface="Consolas" panose="020B0609020204030204" pitchFamily="49" charset="0"/>
              </a:rPr>
              <a:t>    double </a:t>
            </a:r>
            <a:r>
              <a:rPr lang="en-US" sz="1600" dirty="0" err="1">
                <a:latin typeface="Consolas" panose="020B0609020204030204" pitchFamily="49" charset="0"/>
              </a:rPr>
              <a:t>tmp</a:t>
            </a:r>
            <a:r>
              <a:rPr lang="en-US" sz="1600" dirty="0">
                <a:latin typeface="Consolas" panose="020B0609020204030204" pitchFamily="49" charset="0"/>
              </a:rPr>
              <a:t>{ array[</a:t>
            </a:r>
            <a:r>
              <a:rPr lang="en-US" sz="1600" dirty="0" err="1">
                <a:latin typeface="Consolas" panose="020B0609020204030204" pitchFamily="49" charset="0"/>
              </a:rPr>
              <a:t>capcity</a:t>
            </a:r>
            <a:r>
              <a:rPr lang="en-US" sz="1600" dirty="0">
                <a:latin typeface="Consolas" panose="020B0609020204030204" pitchFamily="49" charset="0"/>
              </a:rPr>
              <a:t> - 1] };</a:t>
            </a:r>
          </a:p>
          <a:p>
            <a:pPr marL="400050" lvl="1" indent="0">
              <a:buNone/>
            </a:pPr>
            <a:r>
              <a:rPr lang="en-US" sz="1600" dirty="0">
                <a:latin typeface="Consolas" panose="020B0609020204030204" pitchFamily="49" charset="0"/>
              </a:rPr>
              <a:t>    std::</a:t>
            </a:r>
            <a:r>
              <a:rPr lang="en-US" sz="1600" dirty="0" err="1">
                <a:latin typeface="Consolas" panose="020B0609020204030204" pitchFamily="49" charset="0"/>
              </a:rPr>
              <a:t>size_t</a:t>
            </a:r>
            <a:r>
              <a:rPr lang="en-US" sz="1600" dirty="0">
                <a:latin typeface="Consolas" panose="020B0609020204030204" pitchFamily="49" charset="0"/>
              </a:rPr>
              <a:t> left{ 0 };</a:t>
            </a:r>
          </a:p>
          <a:p>
            <a:pPr marL="400050" lvl="1" indent="0">
              <a:buNone/>
            </a:pPr>
            <a:r>
              <a:rPr lang="en-US" sz="1600" dirty="0">
                <a:latin typeface="Consolas" panose="020B0609020204030204" pitchFamily="49" charset="0"/>
              </a:rPr>
              <a:t>    std::</a:t>
            </a:r>
            <a:r>
              <a:rPr lang="en-US" sz="1600" dirty="0" err="1">
                <a:latin typeface="Consolas" panose="020B0609020204030204" pitchFamily="49" charset="0"/>
              </a:rPr>
              <a:t>size_t</a:t>
            </a:r>
            <a:r>
              <a:rPr lang="en-US" sz="1600" dirty="0">
                <a:latin typeface="Consolas" panose="020B0609020204030204" pitchFamily="49" charset="0"/>
              </a:rPr>
              <a:t> right{ capacity - 1 };   // The 'hole'</a:t>
            </a:r>
          </a:p>
          <a:p>
            <a:pPr marL="400050" lvl="1" indent="0">
              <a:buNone/>
            </a:pPr>
            <a:endParaRPr lang="en-US" sz="1600" dirty="0">
              <a:latin typeface="Consolas" panose="020B0609020204030204" pitchFamily="49" charset="0"/>
            </a:endParaRPr>
          </a:p>
        </p:txBody>
      </p:sp>
    </p:spTree>
    <p:extLst>
      <p:ext uri="{BB962C8B-B14F-4D97-AF65-F5344CB8AC3E}">
        <p14:creationId xmlns:p14="http://schemas.microsoft.com/office/powerpoint/2010/main" val="187206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optimal implementation</a:t>
            </a:r>
          </a:p>
        </p:txBody>
      </p:sp>
      <p:sp>
        <p:nvSpPr>
          <p:cNvPr id="3" name="Content Placeholder 2"/>
          <p:cNvSpPr>
            <a:spLocks noGrp="1"/>
          </p:cNvSpPr>
          <p:nvPr>
            <p:ph idx="1"/>
          </p:nvPr>
        </p:nvSpPr>
        <p:spPr>
          <a:xfrm>
            <a:off x="457200" y="1484784"/>
            <a:ext cx="8579296" cy="4525963"/>
          </a:xfrm>
        </p:spPr>
        <p:txBody>
          <a:bodyPr>
            <a:normAutofit/>
          </a:bodyPr>
          <a:lstStyle/>
          <a:p>
            <a:pPr marL="400050" lvl="1" indent="0">
              <a:buNone/>
            </a:pPr>
            <a:r>
              <a:rPr lang="en-US" sz="1600" dirty="0">
                <a:latin typeface="Consolas" panose="020B0609020204030204" pitchFamily="49" charset="0"/>
              </a:rPr>
              <a:t>    while ( true ) {</a:t>
            </a:r>
          </a:p>
          <a:p>
            <a:pPr marL="400050" lvl="1" indent="0">
              <a:buNone/>
            </a:pPr>
            <a:r>
              <a:rPr lang="en-US" sz="1600" dirty="0">
                <a:latin typeface="Consolas" panose="020B0609020204030204" pitchFamily="49" charset="0"/>
              </a:rPr>
              <a:t>        while ( left &lt;= right ) {</a:t>
            </a:r>
          </a:p>
          <a:p>
            <a:pPr marL="400050" lvl="1" indent="0">
              <a:buNone/>
            </a:pPr>
            <a:r>
              <a:rPr lang="en-US" sz="1600" dirty="0">
                <a:latin typeface="Consolas" panose="020B0609020204030204" pitchFamily="49" charset="0"/>
              </a:rPr>
              <a:t>            if ( array[left] &gt;= 0.0 ) {</a:t>
            </a:r>
          </a:p>
          <a:p>
            <a:pPr marL="400050" lvl="1" indent="0">
              <a:buNone/>
            </a:pPr>
            <a:r>
              <a:rPr lang="en-US" sz="1600" dirty="0">
                <a:latin typeface="Consolas" panose="020B0609020204030204" pitchFamily="49" charset="0"/>
              </a:rPr>
              <a:t>                array[right] = array[left];</a:t>
            </a:r>
          </a:p>
          <a:p>
            <a:pPr marL="400050" lvl="1" indent="0">
              <a:buNone/>
            </a:pPr>
            <a:r>
              <a:rPr lang="en-US" sz="1600" dirty="0">
                <a:latin typeface="Consolas" panose="020B0609020204030204" pitchFamily="49" charset="0"/>
              </a:rPr>
              <a:t>                --right;</a:t>
            </a:r>
          </a:p>
          <a:p>
            <a:pPr marL="400050" lvl="1" indent="0">
              <a:buNone/>
            </a:pPr>
            <a:r>
              <a:rPr lang="en-US" sz="1600" dirty="0">
                <a:latin typeface="Consolas" panose="020B0609020204030204" pitchFamily="49" charset="0"/>
              </a:rPr>
              <a:t>                break;</a:t>
            </a:r>
          </a:p>
          <a:p>
            <a:pPr marL="400050" lvl="1" indent="0">
              <a:buNone/>
            </a:pP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++left;</a:t>
            </a:r>
          </a:p>
          <a:p>
            <a:pPr marL="400050" lvl="1" indent="0">
              <a:buNone/>
            </a:pP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if ( left &gt; right ) {</a:t>
            </a:r>
          </a:p>
          <a:p>
            <a:pPr marL="400050" lvl="1" indent="0">
              <a:buNone/>
            </a:pPr>
            <a:r>
              <a:rPr lang="en-US" sz="1600" dirty="0">
                <a:latin typeface="Consolas" panose="020B0609020204030204" pitchFamily="49" charset="0"/>
              </a:rPr>
              <a:t>            array[right] = </a:t>
            </a:r>
            <a:r>
              <a:rPr lang="en-US" sz="1600" dirty="0" err="1">
                <a:latin typeface="Consolas" panose="020B0609020204030204" pitchFamily="49" charset="0"/>
              </a:rPr>
              <a:t>tmp</a:t>
            </a:r>
            <a:r>
              <a:rPr lang="en-US" sz="1600" dirty="0">
                <a:latin typeface="Consolas" panose="020B0609020204030204" pitchFamily="49" charset="0"/>
              </a:rPr>
              <a:t>;</a:t>
            </a:r>
          </a:p>
          <a:p>
            <a:pPr marL="400050" lvl="1" indent="0">
              <a:buNone/>
            </a:pPr>
            <a:r>
              <a:rPr lang="en-US" sz="1600" dirty="0">
                <a:latin typeface="Consolas" panose="020B0609020204030204" pitchFamily="49" charset="0"/>
              </a:rPr>
              <a:t>            return;</a:t>
            </a:r>
          </a:p>
          <a:p>
            <a:pPr marL="400050" lvl="1" indent="0">
              <a:buNone/>
            </a:pPr>
            <a:r>
              <a:rPr lang="en-US" sz="1600" dirty="0">
                <a:latin typeface="Consolas" panose="020B0609020204030204" pitchFamily="49" charset="0"/>
              </a:rPr>
              <a:t>        }</a:t>
            </a:r>
            <a:endParaRPr lang="en-CA" sz="1800" dirty="0">
              <a:latin typeface="Consolas" panose="020B0609020204030204" pitchFamily="49" charset="0"/>
            </a:endParaRPr>
          </a:p>
        </p:txBody>
      </p:sp>
    </p:spTree>
    <p:extLst>
      <p:ext uri="{BB962C8B-B14F-4D97-AF65-F5344CB8AC3E}">
        <p14:creationId xmlns:p14="http://schemas.microsoft.com/office/powerpoint/2010/main" val="30963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optimal implementation</a:t>
            </a:r>
          </a:p>
        </p:txBody>
      </p:sp>
      <p:sp>
        <p:nvSpPr>
          <p:cNvPr id="3" name="Content Placeholder 2"/>
          <p:cNvSpPr>
            <a:spLocks noGrp="1"/>
          </p:cNvSpPr>
          <p:nvPr>
            <p:ph idx="1"/>
          </p:nvPr>
        </p:nvSpPr>
        <p:spPr>
          <a:xfrm>
            <a:off x="457200" y="1771927"/>
            <a:ext cx="8579296" cy="4525963"/>
          </a:xfrm>
        </p:spPr>
        <p:txBody>
          <a:bodyPr/>
          <a:lstStyle/>
          <a:p>
            <a:pPr marL="400050" lvl="1" indent="0">
              <a:buNone/>
            </a:pPr>
            <a:r>
              <a:rPr lang="en-US" sz="1600" dirty="0">
                <a:latin typeface="Consolas" panose="020B0609020204030204" pitchFamily="49" charset="0"/>
              </a:rPr>
              <a:t>        while ( left &lt;= right ) {</a:t>
            </a:r>
          </a:p>
          <a:p>
            <a:pPr marL="400050" lvl="1" indent="0">
              <a:buNone/>
            </a:pPr>
            <a:r>
              <a:rPr lang="en-US" sz="1600" dirty="0">
                <a:latin typeface="Consolas" panose="020B0609020204030204" pitchFamily="49" charset="0"/>
              </a:rPr>
              <a:t>            if ( array[right] &lt; 0.0 ) {</a:t>
            </a:r>
          </a:p>
          <a:p>
            <a:pPr marL="400050" lvl="1" indent="0">
              <a:buNone/>
            </a:pPr>
            <a:r>
              <a:rPr lang="en-US" sz="1600" dirty="0">
                <a:latin typeface="Consolas" panose="020B0609020204030204" pitchFamily="49" charset="0"/>
              </a:rPr>
              <a:t>                array[left] = array[right];</a:t>
            </a:r>
          </a:p>
          <a:p>
            <a:pPr marL="400050" lvl="1" indent="0">
              <a:buNone/>
            </a:pPr>
            <a:r>
              <a:rPr lang="en-US" sz="1600" dirty="0">
                <a:latin typeface="Consolas" panose="020B0609020204030204" pitchFamily="49" charset="0"/>
              </a:rPr>
              <a:t>                ++left;</a:t>
            </a:r>
          </a:p>
          <a:p>
            <a:pPr marL="400050" lvl="1" indent="0">
              <a:buNone/>
            </a:pPr>
            <a:r>
              <a:rPr lang="en-US" sz="1600" dirty="0">
                <a:latin typeface="Consolas" panose="020B0609020204030204" pitchFamily="49" charset="0"/>
              </a:rPr>
              <a:t>                break;</a:t>
            </a:r>
          </a:p>
          <a:p>
            <a:pPr marL="400050" lvl="1" indent="0">
              <a:buNone/>
            </a:pP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--right;</a:t>
            </a:r>
          </a:p>
          <a:p>
            <a:pPr marL="400050" lvl="1" indent="0">
              <a:buNone/>
            </a:pP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if ( left &gt; right ) {</a:t>
            </a:r>
          </a:p>
          <a:p>
            <a:pPr marL="400050" lvl="1" indent="0">
              <a:buNone/>
            </a:pPr>
            <a:r>
              <a:rPr lang="en-US" sz="1600" dirty="0">
                <a:latin typeface="Consolas" panose="020B0609020204030204" pitchFamily="49" charset="0"/>
              </a:rPr>
              <a:t>            array[left] = </a:t>
            </a:r>
            <a:r>
              <a:rPr lang="en-US" sz="1600" dirty="0" err="1">
                <a:latin typeface="Consolas" panose="020B0609020204030204" pitchFamily="49" charset="0"/>
              </a:rPr>
              <a:t>tmp</a:t>
            </a:r>
            <a:r>
              <a:rPr lang="en-US" sz="1600" dirty="0">
                <a:latin typeface="Consolas" panose="020B0609020204030204" pitchFamily="49" charset="0"/>
              </a:rPr>
              <a:t>;</a:t>
            </a:r>
          </a:p>
          <a:p>
            <a:pPr marL="400050" lvl="1" indent="0">
              <a:buNone/>
            </a:pPr>
            <a:r>
              <a:rPr lang="en-US" sz="1600" dirty="0">
                <a:latin typeface="Consolas" panose="020B0609020204030204" pitchFamily="49" charset="0"/>
              </a:rPr>
              <a:t>            return;</a:t>
            </a:r>
          </a:p>
          <a:p>
            <a:pPr marL="400050" lvl="1" indent="0">
              <a:buNone/>
            </a:pPr>
            <a:r>
              <a:rPr lang="en-US" sz="1600" dirty="0">
                <a:latin typeface="Consolas" panose="020B0609020204030204" pitchFamily="49" charset="0"/>
              </a:rPr>
              <a:t>        }</a:t>
            </a:r>
          </a:p>
          <a:p>
            <a:pPr marL="400050" lvl="1" indent="0">
              <a:buNone/>
            </a:pPr>
            <a:r>
              <a:rPr lang="en-US" sz="1600" dirty="0">
                <a:latin typeface="Consolas" panose="020B0609020204030204" pitchFamily="49" charset="0"/>
              </a:rPr>
              <a:t>    }</a:t>
            </a:r>
          </a:p>
          <a:p>
            <a:pPr marL="400050" lvl="1" indent="0">
              <a:buNone/>
            </a:pPr>
            <a:r>
              <a:rPr lang="en-US" sz="1600" dirty="0">
                <a:latin typeface="Consolas" panose="020B0609020204030204" pitchFamily="49" charset="0"/>
              </a:rPr>
              <a:t>}</a:t>
            </a:r>
            <a:endParaRPr lang="en-CA" sz="1600" dirty="0">
              <a:latin typeface="Consolas" panose="020B0609020204030204" pitchFamily="49" charset="0"/>
            </a:endParaRPr>
          </a:p>
        </p:txBody>
      </p:sp>
    </p:spTree>
    <p:extLst>
      <p:ext uri="{BB962C8B-B14F-4D97-AF65-F5344CB8AC3E}">
        <p14:creationId xmlns:p14="http://schemas.microsoft.com/office/powerpoint/2010/main" val="71665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reasonable return value?</a:t>
            </a:r>
          </a:p>
        </p:txBody>
      </p:sp>
      <p:sp>
        <p:nvSpPr>
          <p:cNvPr id="3" name="Content Placeholder 2"/>
          <p:cNvSpPr>
            <a:spLocks noGrp="1"/>
          </p:cNvSpPr>
          <p:nvPr>
            <p:ph idx="1"/>
          </p:nvPr>
        </p:nvSpPr>
        <p:spPr/>
        <p:txBody>
          <a:bodyPr/>
          <a:lstStyle/>
          <a:p>
            <a:r>
              <a:rPr lang="en-CA" dirty="0"/>
              <a:t>Could we return something?</a:t>
            </a:r>
          </a:p>
          <a:p>
            <a:pPr lvl="1"/>
            <a:r>
              <a:rPr lang="en-CA" dirty="0"/>
              <a:t>How about the first position that is non-negative?</a:t>
            </a:r>
          </a:p>
          <a:p>
            <a:pPr lvl="1"/>
            <a:r>
              <a:rPr lang="en-CA" dirty="0"/>
              <a:t>If this is assigned the variable </a:t>
            </a:r>
            <a:r>
              <a:rPr lang="en-CA" dirty="0">
                <a:latin typeface="Consolas" panose="020B0609020204030204" pitchFamily="49" charset="0"/>
              </a:rPr>
              <a:t>part</a:t>
            </a:r>
            <a:r>
              <a:rPr lang="en-CA" dirty="0"/>
              <a:t>:</a:t>
            </a:r>
          </a:p>
          <a:p>
            <a:pPr marL="457200" lvl="1" indent="0">
              <a:buNone/>
            </a:pPr>
            <a:r>
              <a:rPr lang="en-CA" dirty="0"/>
              <a:t>	</a:t>
            </a:r>
            <a:r>
              <a:rPr lang="en-CA" dirty="0">
                <a:latin typeface="Consolas" panose="020B0609020204030204" pitchFamily="49" charset="0"/>
              </a:rPr>
              <a:t>array[0], . . . , array[part - 1]</a:t>
            </a:r>
            <a:r>
              <a:rPr lang="en-CA" dirty="0"/>
              <a:t> are all negative</a:t>
            </a:r>
          </a:p>
          <a:p>
            <a:pPr marL="457200" lvl="1" indent="0">
              <a:buNone/>
            </a:pPr>
            <a:r>
              <a:rPr lang="en-CA" dirty="0"/>
              <a:t>	</a:t>
            </a:r>
            <a:r>
              <a:rPr lang="en-CA" dirty="0">
                <a:latin typeface="Consolas" panose="020B0609020204030204" pitchFamily="49" charset="0"/>
              </a:rPr>
              <a:t>array[part], ..., array[capacity - 1]</a:t>
            </a:r>
            <a:r>
              <a:rPr lang="en-CA" dirty="0"/>
              <a:t> are all nonnegative</a:t>
            </a:r>
          </a:p>
          <a:p>
            <a:pPr marL="457200" lvl="1" indent="0">
              <a:buNone/>
            </a:pPr>
            <a:endParaRPr lang="en-CA" dirty="0"/>
          </a:p>
        </p:txBody>
      </p:sp>
    </p:spTree>
    <p:extLst>
      <p:ext uri="{BB962C8B-B14F-4D97-AF65-F5344CB8AC3E}">
        <p14:creationId xmlns:p14="http://schemas.microsoft.com/office/powerpoint/2010/main" val="1408992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Generalizing the range</a:t>
            </a:r>
          </a:p>
        </p:txBody>
      </p:sp>
      <p:sp>
        <p:nvSpPr>
          <p:cNvPr id="3" name="Content Placeholder 2"/>
          <p:cNvSpPr>
            <a:spLocks noGrp="1"/>
          </p:cNvSpPr>
          <p:nvPr>
            <p:ph idx="1"/>
          </p:nvPr>
        </p:nvSpPr>
        <p:spPr/>
        <p:txBody>
          <a:bodyPr/>
          <a:lstStyle/>
          <a:p>
            <a:r>
              <a:rPr lang="en-CA" dirty="0"/>
              <a:t>Have the algorithm work from </a:t>
            </a:r>
          </a:p>
          <a:p>
            <a:pPr marL="457200" lvl="1" indent="0">
              <a:buNone/>
            </a:pPr>
            <a:r>
              <a:rPr lang="en-CA" dirty="0">
                <a:latin typeface="Consolas" panose="020B0609020204030204" pitchFamily="49" charset="0"/>
              </a:rPr>
              <a:t>		array[begin], ... , array[end - 1]</a:t>
            </a:r>
          </a:p>
          <a:p>
            <a:pPr marL="457200" lvl="1" indent="0">
              <a:buNone/>
            </a:pPr>
            <a:endParaRPr lang="en-CA" dirty="0">
              <a:latin typeface="Consolas" panose="020B0609020204030204" pitchFamily="49" charset="0"/>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This is rather easy, too:</a:t>
            </a:r>
          </a:p>
          <a:p>
            <a:pPr marL="457200" lvl="1" indent="0">
              <a:buNone/>
            </a:pPr>
            <a:endParaRPr lang="en-CA" dirty="0">
              <a:latin typeface="Consolas" panose="020B0609020204030204" pitchFamily="49" charset="0"/>
            </a:endParaRP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partition( double      array[],</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begin,</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lang="en-US" sz="1400" dirty="0">
                <a:solidFill>
                  <a:prstClr val="black"/>
                </a:solidFill>
                <a:latin typeface="Consolas" panose="020B0609020204030204" pitchFamily="49" charset="0"/>
              </a:rPr>
              <a:t>                std::</a:t>
            </a:r>
            <a:r>
              <a:rPr lang="en-US" sz="1400" dirty="0" err="1">
                <a:solidFill>
                  <a:prstClr val="black"/>
                </a:solidFill>
                <a:latin typeface="Consolas" panose="020B0609020204030204" pitchFamily="49" charset="0"/>
              </a:rPr>
              <a:t>size_t</a:t>
            </a:r>
            <a:r>
              <a:rPr lang="en-US" sz="1400" dirty="0">
                <a:solidFill>
                  <a:prstClr val="black"/>
                </a:solidFill>
                <a:latin typeface="Consolas" panose="020B0609020204030204" pitchFamily="49" charset="0"/>
              </a:rPr>
              <a:t> end</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tmp</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array[end - 1] };</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left{ begin };</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right{ end - 1 };   // The 'hole'</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The rest of the code is identical!</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lang="en-US" sz="1400" dirty="0">
                <a:solidFill>
                  <a:prstClr val="black"/>
                </a:solidFill>
                <a:latin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457200" lvl="1" indent="0">
              <a:buNone/>
            </a:pPr>
            <a:endParaRPr lang="en-CA" dirty="0"/>
          </a:p>
        </p:txBody>
      </p:sp>
    </p:spTree>
    <p:extLst>
      <p:ext uri="{BB962C8B-B14F-4D97-AF65-F5344CB8AC3E}">
        <p14:creationId xmlns:p14="http://schemas.microsoft.com/office/powerpoint/2010/main" val="247892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Generalizing the condition</a:t>
            </a:r>
          </a:p>
        </p:txBody>
      </p:sp>
      <p:sp>
        <p:nvSpPr>
          <p:cNvPr id="3" name="Content Placeholder 2"/>
          <p:cNvSpPr>
            <a:spLocks noGrp="1"/>
          </p:cNvSpPr>
          <p:nvPr>
            <p:ph idx="1"/>
          </p:nvPr>
        </p:nvSpPr>
        <p:spPr/>
        <p:txBody>
          <a:bodyPr/>
          <a:lstStyle/>
          <a:p>
            <a:r>
              <a:rPr lang="en-CA" dirty="0"/>
              <a:t>What if we want a different condition?</a:t>
            </a:r>
          </a:p>
          <a:p>
            <a:pPr lvl="1"/>
            <a:r>
              <a:rPr lang="en-CA" dirty="0"/>
              <a:t>Do we write a brand-new function?</a:t>
            </a:r>
          </a:p>
          <a:p>
            <a:pPr lvl="1"/>
            <a:r>
              <a:rPr lang="en-CA" dirty="0"/>
              <a:t>Wouldn’t 99% of the content be identical</a:t>
            </a:r>
          </a:p>
          <a:p>
            <a:pPr lvl="2"/>
            <a:r>
              <a:rPr lang="en-CA" dirty="0"/>
              <a:t>In fact, only the conditions would differ…</a:t>
            </a: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This is rather easy, too:</a:t>
            </a:r>
            <a:endParaRPr kumimoji="0" lang="en-CA"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CA"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Allow the user to pass the name of a Boolean-valued function that takes a double as an argument</a:t>
            </a:r>
          </a:p>
          <a:p>
            <a:pPr lvl="1" algn="l">
              <a:defRPr/>
            </a:pPr>
            <a:r>
              <a:rPr lang="en-CA" dirty="0">
                <a:solidFill>
                  <a:prstClr val="black"/>
                </a:solidFill>
              </a:rPr>
              <a:t>A Boolean-valued function is often referred to as a </a:t>
            </a:r>
            <a:r>
              <a:rPr lang="en-CA" i="1" dirty="0">
                <a:solidFill>
                  <a:prstClr val="black"/>
                </a:solidFill>
              </a:rPr>
              <a:t>predicate</a:t>
            </a:r>
            <a:endParaRPr kumimoji="0" lang="en-CA"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endParaRPr>
          </a:p>
          <a:p>
            <a:pPr marL="1143000" marR="0" lvl="2" indent="-228600" algn="just" defTabSz="914400" rtl="0" eaLnBrk="0" fontAlgn="base" latinLnBrk="0" hangingPunct="0">
              <a:lnSpc>
                <a:spcPct val="100000"/>
              </a:lnSpc>
              <a:spcBef>
                <a:spcPct val="20000"/>
              </a:spcBef>
              <a:spcAft>
                <a:spcPct val="0"/>
              </a:spcAft>
              <a:buClrTx/>
              <a:buSzTx/>
              <a:buFont typeface="Arial" charset="0"/>
              <a:buChar char="•"/>
              <a:tabLst/>
              <a:defRPr/>
            </a:pPr>
            <a:r>
              <a:rPr kumimoji="0" lang="en-CA"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All entries for which the predicate returns </a:t>
            </a:r>
            <a:r>
              <a:rPr kumimoji="0" lang="en-CA" sz="1800" b="0" i="0" u="none" strike="noStrike" kern="1200" cap="none" spc="0" normalizeH="0" baseline="0" noProof="0" dirty="0">
                <a:ln>
                  <a:noFill/>
                </a:ln>
                <a:solidFill>
                  <a:prstClr val="black"/>
                </a:solidFill>
                <a:effectLst/>
                <a:uLnTx/>
                <a:uFillTx/>
                <a:latin typeface="Consolas" panose="020B0609020204030204" pitchFamily="49" charset="0"/>
              </a:rPr>
              <a:t>true</a:t>
            </a:r>
            <a:r>
              <a:rPr kumimoji="0" lang="en-CA"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a:t>
            </a:r>
            <a:r>
              <a:rPr kumimoji="0" lang="en-CA" sz="18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Arial" pitchFamily="34" charset="0"/>
              </a:rPr>
              <a:t>ar</a:t>
            </a:r>
            <a:r>
              <a:rPr lang="en-CA" dirty="0">
                <a:solidFill>
                  <a:prstClr val="black"/>
                </a:solidFill>
              </a:rPr>
              <a:t>e at the front</a:t>
            </a:r>
          </a:p>
          <a:p>
            <a:pPr marL="1143000" marR="0" lvl="2" indent="-228600" algn="just" defTabSz="914400" rtl="0" eaLnBrk="0" fontAlgn="base" latinLnBrk="0" hangingPunct="0">
              <a:lnSpc>
                <a:spcPct val="100000"/>
              </a:lnSpc>
              <a:spcBef>
                <a:spcPct val="20000"/>
              </a:spcBef>
              <a:spcAft>
                <a:spcPct val="0"/>
              </a:spcAft>
              <a:buClrTx/>
              <a:buSzTx/>
              <a:buFont typeface="Arial" charset="0"/>
              <a:buChar char="•"/>
              <a:tabLst/>
              <a:defRPr/>
            </a:pPr>
            <a:r>
              <a:rPr kumimoji="0" lang="en-CA"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All other entries are at the back</a:t>
            </a:r>
            <a:endParaRPr kumimoji="0" lang="en-CA"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endParaRPr>
          </a:p>
          <a:p>
            <a:pPr marL="457200" lvl="1" indent="0">
              <a:buNone/>
            </a:pPr>
            <a:endParaRPr lang="en-CA" dirty="0">
              <a:latin typeface="Consolas" panose="020B0609020204030204" pitchFamily="49" charset="0"/>
            </a:endParaRP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partition( double      array[],</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std::</a:t>
            </a:r>
            <a:r>
              <a:rPr kumimoji="0" lang="en-US" sz="16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begin,</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lang="en-US" sz="1600" dirty="0">
                <a:solidFill>
                  <a:prstClr val="black"/>
                </a:solidFill>
                <a:latin typeface="Consolas" panose="020B0609020204030204" pitchFamily="49" charset="0"/>
              </a:rPr>
              <a:t>                std::</a:t>
            </a:r>
            <a:r>
              <a:rPr lang="en-US" sz="1600" dirty="0" err="1">
                <a:solidFill>
                  <a:prstClr val="black"/>
                </a:solidFill>
                <a:latin typeface="Consolas" panose="020B0609020204030204" pitchFamily="49" charset="0"/>
              </a:rPr>
              <a:t>size_t</a:t>
            </a:r>
            <a:r>
              <a:rPr lang="en-US" sz="1600" dirty="0">
                <a:solidFill>
                  <a:prstClr val="black"/>
                </a:solidFill>
                <a:latin typeface="Consolas" panose="020B0609020204030204" pitchFamily="49" charset="0"/>
              </a:rPr>
              <a:t> end,</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std::function&lt;bool(double)&gt; predicate );</a:t>
            </a:r>
          </a:p>
          <a:p>
            <a:pPr marL="457200" lvl="1" indent="0">
              <a:buNone/>
            </a:pPr>
            <a:endParaRPr lang="en-CA" dirty="0"/>
          </a:p>
        </p:txBody>
      </p:sp>
    </p:spTree>
    <p:extLst>
      <p:ext uri="{BB962C8B-B14F-4D97-AF65-F5344CB8AC3E}">
        <p14:creationId xmlns:p14="http://schemas.microsoft.com/office/powerpoint/2010/main" val="347649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1</a:t>
            </a:r>
          </a:p>
        </p:txBody>
      </p:sp>
      <p:sp>
        <p:nvSpPr>
          <p:cNvPr id="3" name="Content Placeholder 2"/>
          <p:cNvSpPr>
            <a:spLocks noGrp="1"/>
          </p:cNvSpPr>
          <p:nvPr>
            <p:ph idx="1"/>
          </p:nvPr>
        </p:nvSpPr>
        <p:spPr>
          <a:xfrm>
            <a:off x="457200" y="1600200"/>
            <a:ext cx="8579296" cy="4525963"/>
          </a:xfrm>
        </p:spPr>
        <p:txBody>
          <a:bodyPr/>
          <a:lstStyle/>
          <a:p>
            <a:pPr algn="l"/>
            <a:r>
              <a:rPr lang="en-CA" dirty="0"/>
              <a:t>What does this code do?</a:t>
            </a: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size_t</a:t>
            </a:r>
            <a:r>
              <a:rPr lang="en-US" sz="1400" dirty="0">
                <a:latin typeface="Consolas" panose="020B0609020204030204" pitchFamily="49" charset="0"/>
              </a:rPr>
              <a:t> N{ 10 };</a:t>
            </a:r>
          </a:p>
          <a:p>
            <a:pPr marL="800100" lvl="2" indent="0">
              <a:buNone/>
            </a:pPr>
            <a:r>
              <a:rPr lang="en-US" sz="1400" dirty="0">
                <a:latin typeface="Consolas" panose="020B0609020204030204" pitchFamily="49" charset="0"/>
              </a:rPr>
              <a:t>    double data{ 3.2, -5.4,  1.9,  8.6,  0.7,</a:t>
            </a:r>
          </a:p>
          <a:p>
            <a:pPr marL="800100" lvl="2" indent="0">
              <a:buNone/>
            </a:pPr>
            <a:r>
              <a:rPr lang="en-US" sz="1400" dirty="0">
                <a:latin typeface="Consolas" panose="020B0609020204030204" pitchFamily="49" charset="0"/>
              </a:rPr>
              <a:t>                 6.5,  2.0,  7.1, -4.3, -9.8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partition( data, 0, N, </a:t>
            </a:r>
            <a:r>
              <a:rPr lang="en-US" sz="1400" dirty="0" err="1">
                <a:latin typeface="Consolas" panose="020B0609020204030204" pitchFamily="49" charset="0"/>
              </a:rPr>
              <a:t>is_negative</a:t>
            </a:r>
            <a:r>
              <a:rPr lang="en-US" sz="1400" dirty="0">
                <a:latin typeface="Consolas" panose="020B0609020204030204" pitchFamily="49" charset="0"/>
              </a:rPr>
              <a:t> )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a:t>
            </a:r>
            <a:r>
              <a:rPr lang="en-US" sz="1400" dirty="0" err="1">
                <a:latin typeface="Consolas" panose="020B0609020204030204" pitchFamily="49" charset="0"/>
              </a:rPr>
              <a:t>is_negative</a:t>
            </a:r>
            <a:r>
              <a:rPr lang="en-US" sz="1400" dirty="0">
                <a:latin typeface="Consolas" panose="020B0609020204030204" pitchFamily="49" charset="0"/>
              </a:rPr>
              <a:t>( double x ) {</a:t>
            </a:r>
          </a:p>
          <a:p>
            <a:pPr marL="800100" lvl="2" indent="0">
              <a:buNone/>
            </a:pPr>
            <a:r>
              <a:rPr lang="en-US" sz="1400" dirty="0">
                <a:latin typeface="Consolas" panose="020B0609020204030204" pitchFamily="49" charset="0"/>
              </a:rPr>
              <a:t>    return (x &lt; 0.0);</a:t>
            </a:r>
          </a:p>
          <a:p>
            <a:pPr marL="800100" lvl="2" indent="0">
              <a:buNone/>
            </a:pPr>
            <a:r>
              <a:rPr lang="en-US" sz="1400" dirty="0">
                <a:latin typeface="Consolas" panose="020B0609020204030204" pitchFamily="49" charset="0"/>
              </a:rPr>
              <a:t>}</a:t>
            </a:r>
            <a:endParaRPr lang="en-CA" sz="1400" dirty="0">
              <a:latin typeface="Consolas" panose="020B0609020204030204" pitchFamily="49" charset="0"/>
            </a:endParaRPr>
          </a:p>
        </p:txBody>
      </p:sp>
    </p:spTree>
    <p:extLst>
      <p:ext uri="{BB962C8B-B14F-4D97-AF65-F5344CB8AC3E}">
        <p14:creationId xmlns:p14="http://schemas.microsoft.com/office/powerpoint/2010/main" val="217763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2</a:t>
            </a:r>
          </a:p>
        </p:txBody>
      </p:sp>
      <p:sp>
        <p:nvSpPr>
          <p:cNvPr id="3" name="Content Placeholder 2"/>
          <p:cNvSpPr>
            <a:spLocks noGrp="1"/>
          </p:cNvSpPr>
          <p:nvPr>
            <p:ph idx="1"/>
          </p:nvPr>
        </p:nvSpPr>
        <p:spPr>
          <a:xfrm>
            <a:off x="457200" y="1600200"/>
            <a:ext cx="8579296" cy="4525963"/>
          </a:xfrm>
        </p:spPr>
        <p:txBody>
          <a:bodyPr/>
          <a:lstStyle/>
          <a:p>
            <a:pPr algn="l"/>
            <a:r>
              <a:rPr lang="en-CA" dirty="0"/>
              <a:t>What does this code do?</a:t>
            </a: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size_t</a:t>
            </a:r>
            <a:r>
              <a:rPr lang="en-US" sz="1400" dirty="0">
                <a:latin typeface="Consolas" panose="020B0609020204030204" pitchFamily="49" charset="0"/>
              </a:rPr>
              <a:t> N{ 10 };</a:t>
            </a:r>
          </a:p>
          <a:p>
            <a:pPr marL="800100" lvl="2" indent="0">
              <a:buNone/>
            </a:pPr>
            <a:r>
              <a:rPr lang="en-US" sz="1400" dirty="0">
                <a:latin typeface="Consolas" panose="020B0609020204030204" pitchFamily="49" charset="0"/>
              </a:rPr>
              <a:t>    double data{ 3.2, -5.4,  1.9,  8.6,  0.7,</a:t>
            </a:r>
          </a:p>
          <a:p>
            <a:pPr marL="800100" lvl="2" indent="0">
              <a:buNone/>
            </a:pPr>
            <a:r>
              <a:rPr lang="en-US" sz="1400" dirty="0">
                <a:latin typeface="Consolas" panose="020B0609020204030204" pitchFamily="49" charset="0"/>
              </a:rPr>
              <a:t>                 6.5,  2.0,  7.1, -4.3, -9.8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partition( data, 0, N, </a:t>
            </a:r>
            <a:r>
              <a:rPr lang="en-US" sz="1400" dirty="0" err="1">
                <a:latin typeface="Consolas" panose="020B0609020204030204" pitchFamily="49" charset="0"/>
              </a:rPr>
              <a:t>is_negative</a:t>
            </a:r>
            <a:r>
              <a:rPr lang="en-US" sz="1400" dirty="0">
                <a:latin typeface="Consolas" panose="020B0609020204030204" pitchFamily="49" charset="0"/>
              </a:rPr>
              <a:t> )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is_in_n1_1( double x ) {</a:t>
            </a:r>
          </a:p>
          <a:p>
            <a:pPr marL="800100" lvl="2" indent="0">
              <a:buNone/>
            </a:pPr>
            <a:r>
              <a:rPr lang="en-US" sz="1400" dirty="0">
                <a:latin typeface="Consolas" panose="020B0609020204030204" pitchFamily="49" charset="0"/>
              </a:rPr>
              <a:t>    return (x &gt;= 1.0) &amp;&amp; (x &lt;= 1.0);</a:t>
            </a:r>
          </a:p>
          <a:p>
            <a:pPr marL="800100" lvl="2" indent="0">
              <a:buNone/>
            </a:pPr>
            <a:r>
              <a:rPr lang="en-US" sz="1400" dirty="0">
                <a:latin typeface="Consolas" panose="020B0609020204030204" pitchFamily="49" charset="0"/>
              </a:rPr>
              <a:t>}</a:t>
            </a:r>
            <a:endParaRPr lang="en-CA" sz="1400" dirty="0">
              <a:latin typeface="Consolas" panose="020B0609020204030204" pitchFamily="49" charset="0"/>
            </a:endParaRPr>
          </a:p>
        </p:txBody>
      </p:sp>
    </p:spTree>
    <p:extLst>
      <p:ext uri="{BB962C8B-B14F-4D97-AF65-F5344CB8AC3E}">
        <p14:creationId xmlns:p14="http://schemas.microsoft.com/office/powerpoint/2010/main" val="243709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CA" dirty="0"/>
              <a:t>Describe a partition of an array</a:t>
            </a:r>
          </a:p>
          <a:p>
            <a:pPr lvl="1"/>
            <a:r>
              <a:rPr lang="en-CA" dirty="0"/>
              <a:t>Look at three implementations</a:t>
            </a:r>
          </a:p>
          <a:p>
            <a:pPr lvl="2"/>
            <a:r>
              <a:rPr lang="en-CA" dirty="0"/>
              <a:t>Each will be more successively more efficient</a:t>
            </a:r>
          </a:p>
          <a:p>
            <a:pPr lvl="1"/>
            <a:r>
              <a:rPr lang="en-CA" dirty="0"/>
              <a:t>Consider how to generalize the ranges</a:t>
            </a:r>
          </a:p>
          <a:p>
            <a:pPr lvl="1"/>
            <a:r>
              <a:rPr lang="en-CA" dirty="0"/>
              <a:t>Consider how to generalize the functions</a:t>
            </a:r>
          </a:p>
          <a:p>
            <a:pPr lvl="1"/>
            <a:endParaRPr lang="en-CA" dirty="0"/>
          </a:p>
        </p:txBody>
      </p:sp>
    </p:spTree>
    <p:extLst>
      <p:ext uri="{BB962C8B-B14F-4D97-AF65-F5344CB8AC3E}">
        <p14:creationId xmlns:p14="http://schemas.microsoft.com/office/powerpoint/2010/main" val="385744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3</a:t>
            </a:r>
          </a:p>
        </p:txBody>
      </p:sp>
      <p:sp>
        <p:nvSpPr>
          <p:cNvPr id="3" name="Content Placeholder 2"/>
          <p:cNvSpPr>
            <a:spLocks noGrp="1"/>
          </p:cNvSpPr>
          <p:nvPr>
            <p:ph idx="1"/>
          </p:nvPr>
        </p:nvSpPr>
        <p:spPr>
          <a:xfrm>
            <a:off x="457200" y="1600200"/>
            <a:ext cx="8579296" cy="4525963"/>
          </a:xfrm>
        </p:spPr>
        <p:txBody>
          <a:bodyPr/>
          <a:lstStyle/>
          <a:p>
            <a:pPr algn="l"/>
            <a:r>
              <a:rPr lang="en-CA" dirty="0"/>
              <a:t>What does this code do?</a:t>
            </a: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size_t</a:t>
            </a:r>
            <a:r>
              <a:rPr lang="en-US" sz="1400" dirty="0">
                <a:latin typeface="Consolas" panose="020B0609020204030204" pitchFamily="49" charset="0"/>
              </a:rPr>
              <a:t> N{ 10 };</a:t>
            </a:r>
          </a:p>
          <a:p>
            <a:pPr marL="800100" lvl="2" indent="0">
              <a:buNone/>
            </a:pPr>
            <a:r>
              <a:rPr lang="en-US" sz="1400" dirty="0">
                <a:latin typeface="Consolas" panose="020B0609020204030204" pitchFamily="49" charset="0"/>
              </a:rPr>
              <a:t>    double data{ 3.2, -5.4,  1.9,  8.6,  0.7,</a:t>
            </a:r>
          </a:p>
          <a:p>
            <a:pPr marL="800100" lvl="2" indent="0">
              <a:buNone/>
            </a:pPr>
            <a:r>
              <a:rPr lang="en-US" sz="1400" dirty="0">
                <a:latin typeface="Consolas" panose="020B0609020204030204" pitchFamily="49" charset="0"/>
              </a:rPr>
              <a:t>                 6.5,  2.0,  7.1, -4.3, -9.8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partition( data, 0, N, </a:t>
            </a:r>
            <a:r>
              <a:rPr lang="en-US" sz="1400" dirty="0" err="1">
                <a:latin typeface="Consolas" panose="020B0609020204030204" pitchFamily="49" charset="0"/>
              </a:rPr>
              <a:t>is_negative</a:t>
            </a:r>
            <a:r>
              <a:rPr lang="en-US" sz="1400" dirty="0">
                <a:latin typeface="Consolas" panose="020B0609020204030204" pitchFamily="49" charset="0"/>
              </a:rPr>
              <a:t> )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Does it round to a valid unsigned short?</a:t>
            </a:r>
          </a:p>
          <a:p>
            <a:pPr marL="800100" lvl="2" indent="0">
              <a:buNone/>
            </a:pPr>
            <a:r>
              <a:rPr lang="en-US" sz="1400" dirty="0">
                <a:latin typeface="Consolas" panose="020B0609020204030204" pitchFamily="49" charset="0"/>
              </a:rPr>
              <a:t>double </a:t>
            </a:r>
            <a:r>
              <a:rPr lang="en-US" sz="1400" dirty="0" err="1">
                <a:latin typeface="Consolas" panose="020B0609020204030204" pitchFamily="49" charset="0"/>
              </a:rPr>
              <a:t>is_unsigned_short</a:t>
            </a:r>
            <a:r>
              <a:rPr lang="en-US" sz="1400" dirty="0">
                <a:latin typeface="Consolas" panose="020B0609020204030204" pitchFamily="49" charset="0"/>
              </a:rPr>
              <a:t>( double x ) {</a:t>
            </a:r>
          </a:p>
          <a:p>
            <a:pPr marL="800100" lvl="2" indent="0">
              <a:buNone/>
            </a:pPr>
            <a:r>
              <a:rPr lang="en-US" sz="1400" dirty="0">
                <a:latin typeface="Consolas" panose="020B0609020204030204" pitchFamily="49" charset="0"/>
              </a:rPr>
              <a:t>    return (x &gt;= -0.5) &amp;&amp; (x &lt;= 65535.5);</a:t>
            </a:r>
          </a:p>
          <a:p>
            <a:pPr marL="800100" lvl="2" indent="0">
              <a:buNone/>
            </a:pPr>
            <a:r>
              <a:rPr lang="en-US" sz="1400" dirty="0">
                <a:latin typeface="Consolas" panose="020B0609020204030204" pitchFamily="49" charset="0"/>
              </a:rPr>
              <a:t>}</a:t>
            </a:r>
            <a:endParaRPr lang="en-CA" sz="1400" dirty="0">
              <a:latin typeface="Consolas" panose="020B0609020204030204" pitchFamily="49" charset="0"/>
            </a:endParaRPr>
          </a:p>
        </p:txBody>
      </p:sp>
    </p:spTree>
    <p:extLst>
      <p:ext uri="{BB962C8B-B14F-4D97-AF65-F5344CB8AC3E}">
        <p14:creationId xmlns:p14="http://schemas.microsoft.com/office/powerpoint/2010/main" val="2756561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standard library</a:t>
            </a:r>
          </a:p>
        </p:txBody>
      </p:sp>
      <p:sp>
        <p:nvSpPr>
          <p:cNvPr id="3" name="Content Placeholder 2"/>
          <p:cNvSpPr>
            <a:spLocks noGrp="1"/>
          </p:cNvSpPr>
          <p:nvPr>
            <p:ph idx="1"/>
          </p:nvPr>
        </p:nvSpPr>
        <p:spPr>
          <a:xfrm>
            <a:off x="457200" y="1600200"/>
            <a:ext cx="8686800" cy="4525963"/>
          </a:xfrm>
        </p:spPr>
        <p:txBody>
          <a:bodyPr/>
          <a:lstStyle/>
          <a:p>
            <a:pPr algn="l"/>
            <a:r>
              <a:rPr lang="en-CA" dirty="0"/>
              <a:t>In the standard library, there is a </a:t>
            </a:r>
          </a:p>
          <a:p>
            <a:pPr marL="800100" lvl="2" indent="0">
              <a:buNone/>
            </a:pPr>
            <a:r>
              <a:rPr lang="en-US" sz="1800" dirty="0">
                <a:latin typeface="Consolas" panose="020B0609020204030204" pitchFamily="49" charset="0"/>
              </a:rPr>
              <a:t>std::partition(…)</a:t>
            </a:r>
          </a:p>
          <a:p>
            <a:pPr marL="0" indent="0" algn="l">
              <a:buNone/>
            </a:pPr>
            <a:r>
              <a:rPr lang="en-CA" dirty="0"/>
              <a:t>      in the header</a:t>
            </a:r>
          </a:p>
          <a:p>
            <a:pPr marL="800100" lvl="2" indent="0">
              <a:buNone/>
            </a:pPr>
            <a:r>
              <a:rPr lang="en-US" sz="1800" dirty="0">
                <a:latin typeface="Consolas" panose="020B0609020204030204" pitchFamily="49" charset="0"/>
              </a:rPr>
              <a:t>#include &lt;algorithm&gt;</a:t>
            </a:r>
          </a:p>
          <a:p>
            <a:pPr marL="800100" lvl="2" indent="0">
              <a:buNone/>
            </a:pPr>
            <a:endParaRPr lang="en-CA" sz="1400" dirty="0">
              <a:latin typeface="Consolas" panose="020B0609020204030204" pitchFamily="49" charset="0"/>
            </a:endParaRPr>
          </a:p>
          <a:p>
            <a:pPr marL="800100" lvl="2" indent="0">
              <a:buNone/>
            </a:pPr>
            <a:endParaRPr lang="en-CA" sz="1400" dirty="0">
              <a:latin typeface="Consolas" panose="020B0609020204030204" pitchFamily="49" charset="0"/>
            </a:endParaRPr>
          </a:p>
          <a:p>
            <a:pPr lvl="1" algn="l"/>
            <a:r>
              <a:rPr lang="en-US" dirty="0"/>
              <a:t>Again, despite it appearing there are many function evaluations,</a:t>
            </a:r>
            <a:br>
              <a:rPr lang="en-US" dirty="0"/>
            </a:br>
            <a:r>
              <a:rPr lang="en-US" dirty="0"/>
              <a:t>	a good compiler will eliminate these and simply inline these operations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900" b="0" i="0" u="none" strike="noStrike" kern="1200" cap="none" spc="0" normalizeH="0" baseline="0" noProof="0">
                <a:ln>
                  <a:noFill/>
                </a:ln>
                <a:solidFill>
                  <a:prstClr val="black"/>
                </a:solidFill>
                <a:effectLst/>
                <a:uLnTx/>
                <a:uFillTx/>
                <a:latin typeface="Georgia" panose="02040502050405020303" pitchFamily="18" charset="0"/>
                <a:ea typeface="+mn-ea"/>
                <a:cs typeface="Arial" pitchFamily="34" charset="0"/>
              </a:rPr>
              <a:t>Rather than passing </a:t>
            </a: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an array pointer and indices,</a:t>
            </a:r>
            <a:b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b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you pass the addresses of </a:t>
            </a:r>
            <a:r>
              <a:rPr kumimoji="0" lang="en-US" sz="19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array[begin]</a:t>
            </a: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and </a:t>
            </a:r>
            <a:r>
              <a:rPr kumimoji="0" lang="en-US" sz="19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array[end]</a:t>
            </a:r>
          </a:p>
          <a:p>
            <a:pPr lvl="1" algn="l"/>
            <a:endParaRPr lang="en-US" sz="1600" dirty="0">
              <a:latin typeface="Consolas" panose="020B0609020204030204" pitchFamily="49" charset="0"/>
            </a:endParaRPr>
          </a:p>
          <a:p>
            <a:pPr marL="800100" lvl="2" indent="0">
              <a:buNone/>
            </a:pPr>
            <a:endParaRPr lang="en-CA" sz="1400" dirty="0">
              <a:latin typeface="Consolas" panose="020B0609020204030204" pitchFamily="49" charset="0"/>
            </a:endParaRPr>
          </a:p>
        </p:txBody>
      </p:sp>
    </p:spTree>
    <p:extLst>
      <p:ext uri="{BB962C8B-B14F-4D97-AF65-F5344CB8AC3E}">
        <p14:creationId xmlns:p14="http://schemas.microsoft.com/office/powerpoint/2010/main" val="3237163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CA" dirty="0"/>
              <a:t>know what a partition is</a:t>
            </a:r>
            <a:endParaRPr lang="en-CA" dirty="0">
              <a:latin typeface="Consolas" panose="020B0609020204030204" pitchFamily="49" charset="0"/>
              <a:cs typeface="Consolas" panose="020B0609020204030204" pitchFamily="49" charset="0"/>
            </a:endParaRPr>
          </a:p>
          <a:p>
            <a:pPr lvl="1"/>
            <a:r>
              <a:rPr lang="en-CA" dirty="0"/>
              <a:t>Have seen three implementations,</a:t>
            </a:r>
          </a:p>
          <a:p>
            <a:pPr marL="457200" lvl="1" indent="0">
              <a:buNone/>
            </a:pPr>
            <a:r>
              <a:rPr lang="en-CA" dirty="0"/>
              <a:t>		with a final optimal implementation</a:t>
            </a:r>
          </a:p>
          <a:p>
            <a:pPr lvl="1"/>
            <a:r>
              <a:rPr lang="en-CA" dirty="0"/>
              <a:t>Know how to generalizing the ranges</a:t>
            </a:r>
          </a:p>
          <a:p>
            <a:pPr lvl="1"/>
            <a:r>
              <a:rPr lang="en-CA" dirty="0"/>
              <a:t>Understand how to generalize the test or </a:t>
            </a:r>
            <a:r>
              <a:rPr lang="en-CA" i="1" dirty="0"/>
              <a:t>predicate</a:t>
            </a:r>
            <a:r>
              <a:rPr lang="en-CA" dirty="0"/>
              <a:t> so that you don’t have to rewrite your code over umpteen times…</a:t>
            </a:r>
          </a:p>
          <a:p>
            <a:pPr lvl="1"/>
            <a:endParaRPr lang="en-CA" dirty="0"/>
          </a:p>
        </p:txBody>
      </p:sp>
    </p:spTree>
    <p:extLst>
      <p:ext uri="{BB962C8B-B14F-4D97-AF65-F5344CB8AC3E}">
        <p14:creationId xmlns:p14="http://schemas.microsoft.com/office/powerpoint/2010/main" val="3446543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https://www.cplusplus.com/reference/algorithm/partition/</a:t>
            </a:r>
          </a:p>
          <a:p>
            <a:pPr marL="0" indent="0">
              <a:buNone/>
            </a:pPr>
            <a:r>
              <a:rPr lang="en-CA" sz="1800" dirty="0"/>
              <a:t>[2]	https://en.cppreference.com/w/cpp/algorithm/partition</a:t>
            </a:r>
          </a:p>
        </p:txBody>
      </p:sp>
    </p:spTree>
    <p:extLst>
      <p:ext uri="{BB962C8B-B14F-4D97-AF65-F5344CB8AC3E}">
        <p14:creationId xmlns:p14="http://schemas.microsoft.com/office/powerpoint/2010/main" val="1615438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p:txBody>
          <a:bodyPr/>
          <a:lstStyle/>
          <a:p>
            <a:r>
              <a:rPr lang="en-US" dirty="0"/>
              <a:t>We have already discussed sorting an array</a:t>
            </a:r>
          </a:p>
          <a:p>
            <a:pPr lvl="1"/>
            <a:r>
              <a:rPr lang="en-US" dirty="0"/>
              <a:t>Suppose we simply want to partition an array</a:t>
            </a:r>
          </a:p>
          <a:p>
            <a:pPr lvl="1"/>
            <a:r>
              <a:rPr lang="en-US" dirty="0"/>
              <a:t>For example, reorder the entries so that:</a:t>
            </a:r>
          </a:p>
          <a:p>
            <a:pPr lvl="2"/>
            <a:r>
              <a:rPr lang="en-US" dirty="0"/>
              <a:t>All negative (less than zero) entries appear first</a:t>
            </a:r>
            <a:r>
              <a:rPr lang="en-CA" dirty="0"/>
              <a:t> in the array</a:t>
            </a:r>
          </a:p>
          <a:p>
            <a:pPr lvl="2"/>
            <a:r>
              <a:rPr lang="en-CA" dirty="0"/>
              <a:t>All non-negative (zero or positive) entries appear at the end of the array</a:t>
            </a:r>
          </a:p>
          <a:p>
            <a:pPr lvl="2"/>
            <a:endParaRPr lang="en-CA" dirty="0"/>
          </a:p>
          <a:p>
            <a:r>
              <a:rPr lang="en-CA" dirty="0"/>
              <a:t>For example, given</a:t>
            </a:r>
          </a:p>
          <a:p>
            <a:pPr marL="0" indent="0" algn="ctr">
              <a:buNone/>
            </a:pPr>
            <a:r>
              <a:rPr lang="en-US" sz="1600" dirty="0">
                <a:latin typeface="Consolas" panose="020B0609020204030204" pitchFamily="49" charset="0"/>
              </a:rPr>
              <a:t> 6.73 -0.52 -5.52 -8.43  4.41  1.19  5.19 -1.40  7.35  7.34  9.34</a:t>
            </a:r>
            <a:endParaRPr lang="en-US" sz="1600" dirty="0"/>
          </a:p>
          <a:p>
            <a:pPr marL="0" indent="0">
              <a:buNone/>
            </a:pPr>
            <a:r>
              <a:rPr lang="en-CA" dirty="0"/>
              <a:t>     a partition may be</a:t>
            </a:r>
          </a:p>
          <a:p>
            <a:pPr marL="0" indent="0" algn="ctr">
              <a:buNone/>
            </a:pPr>
            <a:r>
              <a:rPr lang="en-US" sz="1600" dirty="0">
                <a:solidFill>
                  <a:srgbClr val="FF0000"/>
                </a:solidFill>
                <a:latin typeface="Consolas" panose="020B0609020204030204" pitchFamily="49" charset="0"/>
              </a:rPr>
              <a:t>-0.52 -5.52 -8.43 -1.40  </a:t>
            </a:r>
            <a:r>
              <a:rPr lang="en-US" sz="1600" dirty="0">
                <a:latin typeface="Consolas" panose="020B0609020204030204" pitchFamily="49" charset="0"/>
              </a:rPr>
              <a:t>6.73  4.41  1.19  5.19  7.35  7.34  9.34</a:t>
            </a:r>
            <a:endParaRPr lang="en-US" sz="1600" dirty="0"/>
          </a:p>
          <a:p>
            <a:pPr marL="0" indent="0" algn="ctr">
              <a:buNone/>
            </a:pPr>
            <a:endParaRPr lang="en-US" dirty="0"/>
          </a:p>
        </p:txBody>
      </p:sp>
    </p:spTree>
    <p:extLst>
      <p:ext uri="{BB962C8B-B14F-4D97-AF65-F5344CB8AC3E}">
        <p14:creationId xmlns:p14="http://schemas.microsoft.com/office/powerpoint/2010/main" val="104728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Initial implementation</a:t>
            </a:r>
          </a:p>
        </p:txBody>
      </p:sp>
      <p:sp>
        <p:nvSpPr>
          <p:cNvPr id="3" name="Content Placeholder 2"/>
          <p:cNvSpPr>
            <a:spLocks noGrp="1"/>
          </p:cNvSpPr>
          <p:nvPr>
            <p:ph idx="1"/>
          </p:nvPr>
        </p:nvSpPr>
        <p:spPr/>
        <p:txBody>
          <a:bodyPr/>
          <a:lstStyle/>
          <a:p>
            <a:r>
              <a:rPr lang="en-CA" dirty="0"/>
              <a:t>How could we implement this?</a:t>
            </a:r>
          </a:p>
          <a:p>
            <a:pPr lvl="1"/>
            <a:r>
              <a:rPr lang="en-CA" dirty="0"/>
              <a:t>Create a second array</a:t>
            </a:r>
          </a:p>
          <a:p>
            <a:pPr lvl="1"/>
            <a:r>
              <a:rPr lang="en-CA" dirty="0"/>
              <a:t>If the entry is negative, put it at the front of the array</a:t>
            </a:r>
          </a:p>
          <a:p>
            <a:pPr lvl="1"/>
            <a:r>
              <a:rPr lang="en-CA" dirty="0"/>
              <a:t>Otherwise, put it at the end of the new array</a:t>
            </a:r>
            <a:endParaRPr lang="en-CA" sz="1600" dirty="0">
              <a:latin typeface="Consolas" panose="020B0609020204030204" pitchFamily="49" charset="0"/>
            </a:endParaRPr>
          </a:p>
        </p:txBody>
      </p:sp>
      <p:graphicFrame>
        <p:nvGraphicFramePr>
          <p:cNvPr id="6" name="Table 6">
            <a:extLst>
              <a:ext uri="{FF2B5EF4-FFF2-40B4-BE49-F238E27FC236}">
                <a16:creationId xmlns:a16="http://schemas.microsoft.com/office/drawing/2014/main" id="{0F386211-F309-4E43-988C-6FA51F6FB7A0}"/>
              </a:ext>
            </a:extLst>
          </p:cNvPr>
          <p:cNvGraphicFramePr>
            <a:graphicFrameLocks noGrp="1"/>
          </p:cNvGraphicFramePr>
          <p:nvPr>
            <p:extLst>
              <p:ext uri="{D42A27DB-BD31-4B8C-83A1-F6EECF244321}">
                <p14:modId xmlns:p14="http://schemas.microsoft.com/office/powerpoint/2010/main" val="2395995921"/>
              </p:ext>
            </p:extLst>
          </p:nvPr>
        </p:nvGraphicFramePr>
        <p:xfrm>
          <a:off x="647563" y="3357453"/>
          <a:ext cx="7848874" cy="320040"/>
        </p:xfrm>
        <a:graphic>
          <a:graphicData uri="http://schemas.openxmlformats.org/drawingml/2006/table">
            <a:tbl>
              <a:tblPr>
                <a:tableStyleId>{2D5ABB26-0587-4C30-8999-92F81FD0307C}</a:tableStyleId>
              </a:tblPr>
              <a:tblGrid>
                <a:gridCol w="713534">
                  <a:extLst>
                    <a:ext uri="{9D8B030D-6E8A-4147-A177-3AD203B41FA5}">
                      <a16:colId xmlns:a16="http://schemas.microsoft.com/office/drawing/2014/main" val="2341996611"/>
                    </a:ext>
                  </a:extLst>
                </a:gridCol>
                <a:gridCol w="713534">
                  <a:extLst>
                    <a:ext uri="{9D8B030D-6E8A-4147-A177-3AD203B41FA5}">
                      <a16:colId xmlns:a16="http://schemas.microsoft.com/office/drawing/2014/main" val="103587617"/>
                    </a:ext>
                  </a:extLst>
                </a:gridCol>
                <a:gridCol w="713534">
                  <a:extLst>
                    <a:ext uri="{9D8B030D-6E8A-4147-A177-3AD203B41FA5}">
                      <a16:colId xmlns:a16="http://schemas.microsoft.com/office/drawing/2014/main" val="3126364604"/>
                    </a:ext>
                  </a:extLst>
                </a:gridCol>
                <a:gridCol w="713534">
                  <a:extLst>
                    <a:ext uri="{9D8B030D-6E8A-4147-A177-3AD203B41FA5}">
                      <a16:colId xmlns:a16="http://schemas.microsoft.com/office/drawing/2014/main" val="3186325406"/>
                    </a:ext>
                  </a:extLst>
                </a:gridCol>
                <a:gridCol w="713534">
                  <a:extLst>
                    <a:ext uri="{9D8B030D-6E8A-4147-A177-3AD203B41FA5}">
                      <a16:colId xmlns:a16="http://schemas.microsoft.com/office/drawing/2014/main" val="1272908693"/>
                    </a:ext>
                  </a:extLst>
                </a:gridCol>
                <a:gridCol w="713534">
                  <a:extLst>
                    <a:ext uri="{9D8B030D-6E8A-4147-A177-3AD203B41FA5}">
                      <a16:colId xmlns:a16="http://schemas.microsoft.com/office/drawing/2014/main" val="3799594778"/>
                    </a:ext>
                  </a:extLst>
                </a:gridCol>
                <a:gridCol w="713534">
                  <a:extLst>
                    <a:ext uri="{9D8B030D-6E8A-4147-A177-3AD203B41FA5}">
                      <a16:colId xmlns:a16="http://schemas.microsoft.com/office/drawing/2014/main" val="404763586"/>
                    </a:ext>
                  </a:extLst>
                </a:gridCol>
                <a:gridCol w="713534">
                  <a:extLst>
                    <a:ext uri="{9D8B030D-6E8A-4147-A177-3AD203B41FA5}">
                      <a16:colId xmlns:a16="http://schemas.microsoft.com/office/drawing/2014/main" val="3495858184"/>
                    </a:ext>
                  </a:extLst>
                </a:gridCol>
                <a:gridCol w="713534">
                  <a:extLst>
                    <a:ext uri="{9D8B030D-6E8A-4147-A177-3AD203B41FA5}">
                      <a16:colId xmlns:a16="http://schemas.microsoft.com/office/drawing/2014/main" val="1941378736"/>
                    </a:ext>
                  </a:extLst>
                </a:gridCol>
                <a:gridCol w="713534">
                  <a:extLst>
                    <a:ext uri="{9D8B030D-6E8A-4147-A177-3AD203B41FA5}">
                      <a16:colId xmlns:a16="http://schemas.microsoft.com/office/drawing/2014/main" val="1558870769"/>
                    </a:ext>
                  </a:extLst>
                </a:gridCol>
                <a:gridCol w="713534">
                  <a:extLst>
                    <a:ext uri="{9D8B030D-6E8A-4147-A177-3AD203B41FA5}">
                      <a16:colId xmlns:a16="http://schemas.microsoft.com/office/drawing/2014/main" val="2893689109"/>
                    </a:ext>
                  </a:extLst>
                </a:gridCol>
              </a:tblGrid>
              <a:tr h="231512">
                <a:tc>
                  <a:txBody>
                    <a:bodyPr/>
                    <a:lstStyle/>
                    <a:p>
                      <a:pPr algn="r"/>
                      <a:r>
                        <a:rPr lang="en-US" sz="1500" dirty="0">
                          <a:latin typeface="Consolas" panose="020B0609020204030204" pitchFamily="49" charset="0"/>
                        </a:rPr>
                        <a:t>6.73</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-0.52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-5.52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-8.43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4.41</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1.19</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5.19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-1.40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7.35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7.34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a:latin typeface="Consolas" panose="020B0609020204030204" pitchFamily="49" charset="0"/>
                        </a:rPr>
                        <a:t>9.34</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004872"/>
                  </a:ext>
                </a:extLst>
              </a:tr>
            </a:tbl>
          </a:graphicData>
        </a:graphic>
      </p:graphicFrame>
      <p:graphicFrame>
        <p:nvGraphicFramePr>
          <p:cNvPr id="7" name="Table 6">
            <a:extLst>
              <a:ext uri="{FF2B5EF4-FFF2-40B4-BE49-F238E27FC236}">
                <a16:creationId xmlns:a16="http://schemas.microsoft.com/office/drawing/2014/main" id="{82053D84-D917-44CE-B9B5-DCCA45D0C844}"/>
              </a:ext>
            </a:extLst>
          </p:cNvPr>
          <p:cNvGraphicFramePr>
            <a:graphicFrameLocks noGrp="1"/>
          </p:cNvGraphicFramePr>
          <p:nvPr>
            <p:extLst>
              <p:ext uri="{D42A27DB-BD31-4B8C-83A1-F6EECF244321}">
                <p14:modId xmlns:p14="http://schemas.microsoft.com/office/powerpoint/2010/main" val="829936440"/>
              </p:ext>
            </p:extLst>
          </p:nvPr>
        </p:nvGraphicFramePr>
        <p:xfrm>
          <a:off x="647563" y="4625881"/>
          <a:ext cx="7848874" cy="320040"/>
        </p:xfrm>
        <a:graphic>
          <a:graphicData uri="http://schemas.openxmlformats.org/drawingml/2006/table">
            <a:tbl>
              <a:tblPr>
                <a:tableStyleId>{2D5ABB26-0587-4C30-8999-92F81FD0307C}</a:tableStyleId>
              </a:tblPr>
              <a:tblGrid>
                <a:gridCol w="713534">
                  <a:extLst>
                    <a:ext uri="{9D8B030D-6E8A-4147-A177-3AD203B41FA5}">
                      <a16:colId xmlns:a16="http://schemas.microsoft.com/office/drawing/2014/main" val="2341996611"/>
                    </a:ext>
                  </a:extLst>
                </a:gridCol>
                <a:gridCol w="713534">
                  <a:extLst>
                    <a:ext uri="{9D8B030D-6E8A-4147-A177-3AD203B41FA5}">
                      <a16:colId xmlns:a16="http://schemas.microsoft.com/office/drawing/2014/main" val="103587617"/>
                    </a:ext>
                  </a:extLst>
                </a:gridCol>
                <a:gridCol w="713534">
                  <a:extLst>
                    <a:ext uri="{9D8B030D-6E8A-4147-A177-3AD203B41FA5}">
                      <a16:colId xmlns:a16="http://schemas.microsoft.com/office/drawing/2014/main" val="3126364604"/>
                    </a:ext>
                  </a:extLst>
                </a:gridCol>
                <a:gridCol w="713534">
                  <a:extLst>
                    <a:ext uri="{9D8B030D-6E8A-4147-A177-3AD203B41FA5}">
                      <a16:colId xmlns:a16="http://schemas.microsoft.com/office/drawing/2014/main" val="3186325406"/>
                    </a:ext>
                  </a:extLst>
                </a:gridCol>
                <a:gridCol w="713534">
                  <a:extLst>
                    <a:ext uri="{9D8B030D-6E8A-4147-A177-3AD203B41FA5}">
                      <a16:colId xmlns:a16="http://schemas.microsoft.com/office/drawing/2014/main" val="1272908693"/>
                    </a:ext>
                  </a:extLst>
                </a:gridCol>
                <a:gridCol w="713534">
                  <a:extLst>
                    <a:ext uri="{9D8B030D-6E8A-4147-A177-3AD203B41FA5}">
                      <a16:colId xmlns:a16="http://schemas.microsoft.com/office/drawing/2014/main" val="3799594778"/>
                    </a:ext>
                  </a:extLst>
                </a:gridCol>
                <a:gridCol w="713534">
                  <a:extLst>
                    <a:ext uri="{9D8B030D-6E8A-4147-A177-3AD203B41FA5}">
                      <a16:colId xmlns:a16="http://schemas.microsoft.com/office/drawing/2014/main" val="404763586"/>
                    </a:ext>
                  </a:extLst>
                </a:gridCol>
                <a:gridCol w="713534">
                  <a:extLst>
                    <a:ext uri="{9D8B030D-6E8A-4147-A177-3AD203B41FA5}">
                      <a16:colId xmlns:a16="http://schemas.microsoft.com/office/drawing/2014/main" val="3495858184"/>
                    </a:ext>
                  </a:extLst>
                </a:gridCol>
                <a:gridCol w="713534">
                  <a:extLst>
                    <a:ext uri="{9D8B030D-6E8A-4147-A177-3AD203B41FA5}">
                      <a16:colId xmlns:a16="http://schemas.microsoft.com/office/drawing/2014/main" val="1941378736"/>
                    </a:ext>
                  </a:extLst>
                </a:gridCol>
                <a:gridCol w="713534">
                  <a:extLst>
                    <a:ext uri="{9D8B030D-6E8A-4147-A177-3AD203B41FA5}">
                      <a16:colId xmlns:a16="http://schemas.microsoft.com/office/drawing/2014/main" val="1558870769"/>
                    </a:ext>
                  </a:extLst>
                </a:gridCol>
                <a:gridCol w="713534">
                  <a:extLst>
                    <a:ext uri="{9D8B030D-6E8A-4147-A177-3AD203B41FA5}">
                      <a16:colId xmlns:a16="http://schemas.microsoft.com/office/drawing/2014/main" val="2893689109"/>
                    </a:ext>
                  </a:extLst>
                </a:gridCol>
              </a:tblGrid>
              <a:tr h="231512">
                <a:tc>
                  <a:txBody>
                    <a:bodyPr/>
                    <a:lstStyle/>
                    <a:p>
                      <a:pPr algn="r"/>
                      <a:r>
                        <a:rPr lang="en-US" sz="1500" dirty="0">
                          <a:latin typeface="Consolas" panose="020B0609020204030204" pitchFamily="49" charset="0"/>
                        </a:rPr>
                        <a:t>-0.52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-5.52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-8.43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-1.40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a:latin typeface="Consolas" panose="020B0609020204030204" pitchFamily="49" charset="0"/>
                        </a:rPr>
                        <a:t>9.34</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7.34</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7.35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5.19</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a:latin typeface="Consolas" panose="020B0609020204030204" pitchFamily="49" charset="0"/>
                        </a:rPr>
                        <a:t>1.19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4.41</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a:latin typeface="Consolas" panose="020B0609020204030204" pitchFamily="49" charset="0"/>
                        </a:rPr>
                        <a:t>6.73</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004872"/>
                  </a:ext>
                </a:extLst>
              </a:tr>
            </a:tbl>
          </a:graphicData>
        </a:graphic>
      </p:graphicFrame>
      <p:cxnSp>
        <p:nvCxnSpPr>
          <p:cNvPr id="9" name="Straight Arrow Connector 8">
            <a:extLst>
              <a:ext uri="{FF2B5EF4-FFF2-40B4-BE49-F238E27FC236}">
                <a16:creationId xmlns:a16="http://schemas.microsoft.com/office/drawing/2014/main" id="{AB3CA5A9-BE22-4282-AA3A-97FB5FC767CD}"/>
              </a:ext>
            </a:extLst>
          </p:cNvPr>
          <p:cNvCxnSpPr>
            <a:cxnSpLocks/>
          </p:cNvCxnSpPr>
          <p:nvPr/>
        </p:nvCxnSpPr>
        <p:spPr>
          <a:xfrm>
            <a:off x="1259632" y="3616736"/>
            <a:ext cx="6583710" cy="1108408"/>
          </a:xfrm>
          <a:prstGeom prst="straightConnector1">
            <a:avLst/>
          </a:prstGeom>
          <a:ln w="19050">
            <a:solidFill>
              <a:srgbClr val="FF474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699BEF-E1F4-4BCC-B448-714AB250473C}"/>
              </a:ext>
            </a:extLst>
          </p:cNvPr>
          <p:cNvCxnSpPr>
            <a:cxnSpLocks/>
          </p:cNvCxnSpPr>
          <p:nvPr/>
        </p:nvCxnSpPr>
        <p:spPr>
          <a:xfrm flipH="1">
            <a:off x="1069269" y="3616736"/>
            <a:ext cx="622411" cy="1108408"/>
          </a:xfrm>
          <a:prstGeom prst="straightConnector1">
            <a:avLst/>
          </a:prstGeom>
          <a:ln w="19050">
            <a:solidFill>
              <a:srgbClr val="FF4747"/>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B44A2EE-13AD-4A7A-808C-051FCBDE6608}"/>
              </a:ext>
            </a:extLst>
          </p:cNvPr>
          <p:cNvCxnSpPr>
            <a:cxnSpLocks/>
          </p:cNvCxnSpPr>
          <p:nvPr/>
        </p:nvCxnSpPr>
        <p:spPr>
          <a:xfrm flipH="1">
            <a:off x="1789349" y="3616736"/>
            <a:ext cx="622411" cy="1108408"/>
          </a:xfrm>
          <a:prstGeom prst="straightConnector1">
            <a:avLst/>
          </a:prstGeom>
          <a:ln w="19050">
            <a:solidFill>
              <a:srgbClr val="FF4747"/>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F7DC6F2-1528-4E9D-A8CF-3CD116ED1904}"/>
              </a:ext>
            </a:extLst>
          </p:cNvPr>
          <p:cNvCxnSpPr>
            <a:cxnSpLocks/>
          </p:cNvCxnSpPr>
          <p:nvPr/>
        </p:nvCxnSpPr>
        <p:spPr>
          <a:xfrm flipH="1">
            <a:off x="2497999" y="3607306"/>
            <a:ext cx="622411" cy="1108408"/>
          </a:xfrm>
          <a:prstGeom prst="straightConnector1">
            <a:avLst/>
          </a:prstGeom>
          <a:ln w="19050">
            <a:solidFill>
              <a:srgbClr val="FF4747"/>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B25C3CA-AE0A-4BA4-B32E-5B12B2290688}"/>
              </a:ext>
            </a:extLst>
          </p:cNvPr>
          <p:cNvCxnSpPr>
            <a:cxnSpLocks/>
          </p:cNvCxnSpPr>
          <p:nvPr/>
        </p:nvCxnSpPr>
        <p:spPr>
          <a:xfrm>
            <a:off x="4139952" y="3616736"/>
            <a:ext cx="3024336" cy="1098978"/>
          </a:xfrm>
          <a:prstGeom prst="straightConnector1">
            <a:avLst/>
          </a:prstGeom>
          <a:ln w="19050">
            <a:solidFill>
              <a:srgbClr val="FF474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31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Initial implementation</a:t>
            </a:r>
          </a:p>
        </p:txBody>
      </p:sp>
      <p:sp>
        <p:nvSpPr>
          <p:cNvPr id="3" name="Content Placeholder 2"/>
          <p:cNvSpPr>
            <a:spLocks noGrp="1"/>
          </p:cNvSpPr>
          <p:nvPr>
            <p:ph idx="1"/>
          </p:nvPr>
        </p:nvSpPr>
        <p:spPr>
          <a:xfrm>
            <a:off x="457200" y="1124744"/>
            <a:ext cx="8229600" cy="4525963"/>
          </a:xfrm>
        </p:spPr>
        <p:txBody>
          <a:bodyPr>
            <a:noAutofit/>
          </a:bodyPr>
          <a:lstStyle/>
          <a:p>
            <a:pPr marL="400050" lvl="1" indent="0">
              <a:buNone/>
            </a:pPr>
            <a:r>
              <a:rPr lang="en-US" sz="1500" dirty="0">
                <a:latin typeface="Consolas" panose="020B0609020204030204" pitchFamily="49" charset="0"/>
              </a:rPr>
              <a:t>void partition( double array[],</a:t>
            </a:r>
          </a:p>
          <a:p>
            <a:pPr marL="400050" lvl="1" indent="0">
              <a:buNone/>
            </a:pPr>
            <a:r>
              <a:rPr lang="en-US" sz="1500" dirty="0">
                <a:latin typeface="Consolas" panose="020B0609020204030204" pitchFamily="49" charset="0"/>
              </a:rPr>
              <a:t>                std::</a:t>
            </a:r>
            <a:r>
              <a:rPr lang="en-US" sz="1500" dirty="0" err="1">
                <a:latin typeface="Consolas" panose="020B0609020204030204" pitchFamily="49" charset="0"/>
              </a:rPr>
              <a:t>size_t</a:t>
            </a:r>
            <a:r>
              <a:rPr lang="en-US" sz="1500" dirty="0">
                <a:latin typeface="Consolas" panose="020B0609020204030204" pitchFamily="49" charset="0"/>
              </a:rPr>
              <a:t> capacity ) {</a:t>
            </a:r>
          </a:p>
          <a:p>
            <a:pPr marL="400050" lvl="1" indent="0">
              <a:buNone/>
            </a:pPr>
            <a:r>
              <a:rPr lang="en-US" sz="1500" dirty="0">
                <a:latin typeface="Consolas" panose="020B0609020204030204" pitchFamily="49" charset="0"/>
              </a:rPr>
              <a:t>    double </a:t>
            </a:r>
            <a:r>
              <a:rPr lang="en-US" sz="1500" dirty="0" err="1">
                <a:latin typeface="Consolas" panose="020B0609020204030204" pitchFamily="49" charset="0"/>
              </a:rPr>
              <a:t>a_tmp</a:t>
            </a:r>
            <a:r>
              <a:rPr lang="en-US" sz="1500" dirty="0">
                <a:latin typeface="Consolas" panose="020B0609020204030204" pitchFamily="49" charset="0"/>
              </a:rPr>
              <a:t>[capacity];</a:t>
            </a:r>
          </a:p>
          <a:p>
            <a:pPr marL="400050" lvl="1" indent="0">
              <a:buNone/>
            </a:pPr>
            <a:r>
              <a:rPr lang="en-US" sz="1500" dirty="0">
                <a:latin typeface="Consolas" panose="020B0609020204030204" pitchFamily="49" charset="0"/>
              </a:rPr>
              <a:t>    std::</a:t>
            </a:r>
            <a:r>
              <a:rPr lang="en-US" sz="1500" dirty="0" err="1">
                <a:latin typeface="Consolas" panose="020B0609020204030204" pitchFamily="49" charset="0"/>
              </a:rPr>
              <a:t>size_t</a:t>
            </a:r>
            <a:r>
              <a:rPr lang="en-US" sz="1500" dirty="0">
                <a:latin typeface="Consolas" panose="020B0609020204030204" pitchFamily="49" charset="0"/>
              </a:rPr>
              <a:t> front{ 0 };</a:t>
            </a:r>
          </a:p>
          <a:p>
            <a:pPr marL="400050" lvl="1" indent="0">
              <a:buNone/>
            </a:pPr>
            <a:r>
              <a:rPr lang="en-US" sz="1500" dirty="0">
                <a:latin typeface="Consolas" panose="020B0609020204030204" pitchFamily="49" charset="0"/>
              </a:rPr>
              <a:t>    std::</a:t>
            </a:r>
            <a:r>
              <a:rPr lang="en-US" sz="1500" dirty="0" err="1">
                <a:latin typeface="Consolas" panose="020B0609020204030204" pitchFamily="49" charset="0"/>
              </a:rPr>
              <a:t>size_t</a:t>
            </a:r>
            <a:r>
              <a:rPr lang="en-US" sz="1500" dirty="0">
                <a:latin typeface="Consolas" panose="020B0609020204030204" pitchFamily="49" charset="0"/>
              </a:rPr>
              <a:t> back{ capacity - 1};</a:t>
            </a:r>
          </a:p>
          <a:p>
            <a:pPr marL="400050" lvl="1" indent="0">
              <a:buNone/>
            </a:pPr>
            <a:endParaRPr lang="en-US" sz="1500" dirty="0">
              <a:latin typeface="Consolas" panose="020B0609020204030204" pitchFamily="49" charset="0"/>
            </a:endParaRPr>
          </a:p>
          <a:p>
            <a:pPr marL="400050" lvl="1" indent="0">
              <a:buNone/>
            </a:pPr>
            <a:r>
              <a:rPr lang="en-US" sz="1500" dirty="0">
                <a:latin typeface="Consolas" panose="020B0609020204030204" pitchFamily="49" charset="0"/>
              </a:rPr>
              <a:t>    for ( std::</a:t>
            </a:r>
            <a:r>
              <a:rPr lang="en-US" sz="1500" dirty="0" err="1">
                <a:latin typeface="Consolas" panose="020B0609020204030204" pitchFamily="49" charset="0"/>
              </a:rPr>
              <a:t>size_t</a:t>
            </a:r>
            <a:r>
              <a:rPr lang="en-US" sz="1500" dirty="0">
                <a:latin typeface="Consolas" panose="020B0609020204030204" pitchFamily="49" charset="0"/>
              </a:rPr>
              <a:t> k{0}; k &lt; capacity; ++k ) {</a:t>
            </a:r>
          </a:p>
          <a:p>
            <a:pPr marL="400050" lvl="1" indent="0">
              <a:buNone/>
            </a:pPr>
            <a:r>
              <a:rPr lang="en-US" sz="1500" dirty="0">
                <a:latin typeface="Consolas" panose="020B0609020204030204" pitchFamily="49" charset="0"/>
              </a:rPr>
              <a:t>        if ( array[k] &lt; 0.0 ) {</a:t>
            </a:r>
          </a:p>
          <a:p>
            <a:pPr marL="400050" lvl="1" indent="0">
              <a:buNone/>
            </a:pPr>
            <a:r>
              <a:rPr lang="en-US" sz="1500" dirty="0">
                <a:latin typeface="Consolas" panose="020B0609020204030204" pitchFamily="49" charset="0"/>
              </a:rPr>
              <a:t>            </a:t>
            </a:r>
            <a:r>
              <a:rPr lang="en-US" sz="1500" dirty="0" err="1">
                <a:latin typeface="Consolas" panose="020B0609020204030204" pitchFamily="49" charset="0"/>
              </a:rPr>
              <a:t>a_tmp</a:t>
            </a:r>
            <a:r>
              <a:rPr lang="en-US" sz="1500" dirty="0">
                <a:latin typeface="Consolas" panose="020B0609020204030204" pitchFamily="49" charset="0"/>
              </a:rPr>
              <a:t>[front] = array[k];</a:t>
            </a:r>
          </a:p>
          <a:p>
            <a:pPr marL="400050" lvl="1" indent="0">
              <a:buNone/>
            </a:pPr>
            <a:r>
              <a:rPr lang="en-US" sz="1500" dirty="0">
                <a:latin typeface="Consolas" panose="020B0609020204030204" pitchFamily="49" charset="0"/>
              </a:rPr>
              <a:t>            ++front;</a:t>
            </a:r>
          </a:p>
          <a:p>
            <a:pPr marL="400050" lvl="1" indent="0">
              <a:buNone/>
            </a:pPr>
            <a:r>
              <a:rPr lang="en-US" sz="1500" dirty="0">
                <a:latin typeface="Consolas" panose="020B0609020204030204" pitchFamily="49" charset="0"/>
              </a:rPr>
              <a:t>        } else {</a:t>
            </a:r>
          </a:p>
          <a:p>
            <a:pPr marL="400050" lvl="1" indent="0">
              <a:buNone/>
            </a:pPr>
            <a:r>
              <a:rPr lang="en-US" sz="1500" dirty="0">
                <a:latin typeface="Consolas" panose="020B0609020204030204" pitchFamily="49" charset="0"/>
              </a:rPr>
              <a:t>            </a:t>
            </a:r>
            <a:r>
              <a:rPr lang="en-US" sz="1500" dirty="0" err="1">
                <a:latin typeface="Consolas" panose="020B0609020204030204" pitchFamily="49" charset="0"/>
              </a:rPr>
              <a:t>a_tmp</a:t>
            </a:r>
            <a:r>
              <a:rPr lang="en-US" sz="1500" dirty="0">
                <a:latin typeface="Consolas" panose="020B0609020204030204" pitchFamily="49" charset="0"/>
              </a:rPr>
              <a:t>[back] = array[k];</a:t>
            </a:r>
          </a:p>
          <a:p>
            <a:pPr marL="400050" lvl="1" indent="0">
              <a:buNone/>
            </a:pPr>
            <a:r>
              <a:rPr lang="en-US" sz="1500" dirty="0">
                <a:latin typeface="Consolas" panose="020B0609020204030204" pitchFamily="49" charset="0"/>
              </a:rPr>
              <a:t>            --back;</a:t>
            </a:r>
          </a:p>
          <a:p>
            <a:pPr marL="400050" lvl="1" indent="0">
              <a:buNone/>
            </a:pPr>
            <a:r>
              <a:rPr lang="en-US" sz="1500" dirty="0">
                <a:latin typeface="Consolas" panose="020B0609020204030204" pitchFamily="49" charset="0"/>
              </a:rPr>
              <a:t>        }</a:t>
            </a:r>
          </a:p>
          <a:p>
            <a:pPr marL="400050" lvl="1" indent="0">
              <a:buNone/>
            </a:pPr>
            <a:r>
              <a:rPr lang="en-US" sz="1500" dirty="0">
                <a:latin typeface="Consolas" panose="020B0609020204030204" pitchFamily="49" charset="0"/>
              </a:rPr>
              <a:t>    }</a:t>
            </a:r>
          </a:p>
          <a:p>
            <a:pPr marL="400050" lvl="1" indent="0">
              <a:buNone/>
            </a:pPr>
            <a:endParaRPr lang="en-US" sz="1500" dirty="0">
              <a:latin typeface="Consolas" panose="020B0609020204030204" pitchFamily="49" charset="0"/>
            </a:endParaRPr>
          </a:p>
          <a:p>
            <a:pPr marL="400050" lvl="1" indent="0">
              <a:buNone/>
            </a:pPr>
            <a:r>
              <a:rPr lang="en-US" sz="1500" dirty="0">
                <a:latin typeface="Consolas" panose="020B0609020204030204" pitchFamily="49" charset="0"/>
              </a:rPr>
              <a:t>    for ( std::</a:t>
            </a:r>
            <a:r>
              <a:rPr lang="en-US" sz="1500" dirty="0" err="1">
                <a:latin typeface="Consolas" panose="020B0609020204030204" pitchFamily="49" charset="0"/>
              </a:rPr>
              <a:t>size_t</a:t>
            </a:r>
            <a:r>
              <a:rPr lang="en-US" sz="1500" dirty="0">
                <a:latin typeface="Consolas" panose="020B0609020204030204" pitchFamily="49" charset="0"/>
              </a:rPr>
              <a:t> k{0}; k &lt; capacity; ++k ) {</a:t>
            </a:r>
          </a:p>
          <a:p>
            <a:pPr marL="400050" lvl="1" indent="0">
              <a:buNone/>
            </a:pPr>
            <a:r>
              <a:rPr lang="en-US" sz="1500" dirty="0">
                <a:latin typeface="Consolas" panose="020B0609020204030204" pitchFamily="49" charset="0"/>
              </a:rPr>
              <a:t>        array[k] = </a:t>
            </a:r>
            <a:r>
              <a:rPr lang="en-US" sz="1500" dirty="0" err="1">
                <a:latin typeface="Consolas" panose="020B0609020204030204" pitchFamily="49" charset="0"/>
              </a:rPr>
              <a:t>a_tmp</a:t>
            </a:r>
            <a:r>
              <a:rPr lang="en-US" sz="1500" dirty="0">
                <a:latin typeface="Consolas" panose="020B0609020204030204" pitchFamily="49" charset="0"/>
              </a:rPr>
              <a:t>[k];</a:t>
            </a:r>
          </a:p>
          <a:p>
            <a:pPr marL="400050" lvl="1" indent="0">
              <a:buNone/>
            </a:pPr>
            <a:r>
              <a:rPr lang="en-US" sz="1500" dirty="0">
                <a:latin typeface="Consolas" panose="020B0609020204030204" pitchFamily="49" charset="0"/>
              </a:rPr>
              <a:t>    }</a:t>
            </a:r>
          </a:p>
          <a:p>
            <a:pPr marL="400050" lvl="1" indent="0">
              <a:buNone/>
            </a:pPr>
            <a:r>
              <a:rPr lang="en-US" sz="1500" dirty="0">
                <a:latin typeface="Consolas" panose="020B0609020204030204" pitchFamily="49" charset="0"/>
              </a:rPr>
              <a:t>}</a:t>
            </a:r>
            <a:endParaRPr lang="en-CA" sz="1500" dirty="0">
              <a:latin typeface="Consolas" panose="020B0609020204030204" pitchFamily="49" charset="0"/>
            </a:endParaRPr>
          </a:p>
        </p:txBody>
      </p:sp>
    </p:spTree>
    <p:extLst>
      <p:ext uri="{BB962C8B-B14F-4D97-AF65-F5344CB8AC3E}">
        <p14:creationId xmlns:p14="http://schemas.microsoft.com/office/powerpoint/2010/main" val="169926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Initial implementation</a:t>
            </a:r>
          </a:p>
        </p:txBody>
      </p:sp>
      <p:sp>
        <p:nvSpPr>
          <p:cNvPr id="3" name="Content Placeholder 2"/>
          <p:cNvSpPr>
            <a:spLocks noGrp="1"/>
          </p:cNvSpPr>
          <p:nvPr>
            <p:ph idx="1"/>
          </p:nvPr>
        </p:nvSpPr>
        <p:spPr/>
        <p:txBody>
          <a:bodyPr/>
          <a:lstStyle/>
          <a:p>
            <a:r>
              <a:rPr lang="en-CA" dirty="0"/>
              <a:t>Positive:</a:t>
            </a:r>
          </a:p>
          <a:p>
            <a:pPr lvl="1"/>
            <a:r>
              <a:rPr lang="en-CA" dirty="0"/>
              <a:t>We have two loops that go through the array once</a:t>
            </a:r>
          </a:p>
          <a:p>
            <a:r>
              <a:rPr lang="en-CA" dirty="0"/>
              <a:t>Issue:</a:t>
            </a:r>
          </a:p>
          <a:p>
            <a:pPr lvl="1"/>
            <a:r>
              <a:rPr lang="en-CA" dirty="0"/>
              <a:t>We must go through the array twice</a:t>
            </a:r>
          </a:p>
          <a:p>
            <a:pPr lvl="1"/>
            <a:r>
              <a:rPr lang="en-CA" dirty="0"/>
              <a:t>We must allocate a second array…</a:t>
            </a:r>
          </a:p>
        </p:txBody>
      </p:sp>
    </p:spTree>
    <p:extLst>
      <p:ext uri="{BB962C8B-B14F-4D97-AF65-F5344CB8AC3E}">
        <p14:creationId xmlns:p14="http://schemas.microsoft.com/office/powerpoint/2010/main" val="1769744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second implementation</a:t>
            </a:r>
          </a:p>
        </p:txBody>
      </p:sp>
      <p:sp>
        <p:nvSpPr>
          <p:cNvPr id="3" name="Content Placeholder 2"/>
          <p:cNvSpPr>
            <a:spLocks noGrp="1"/>
          </p:cNvSpPr>
          <p:nvPr>
            <p:ph idx="1"/>
          </p:nvPr>
        </p:nvSpPr>
        <p:spPr/>
        <p:txBody>
          <a:bodyPr/>
          <a:lstStyle/>
          <a:p>
            <a:r>
              <a:rPr lang="en-CA" dirty="0"/>
              <a:t>Consider</a:t>
            </a:r>
          </a:p>
          <a:p>
            <a:pPr lvl="1"/>
            <a:r>
              <a:rPr lang="en-CA" dirty="0"/>
              <a:t>Start from the front and find the first entry that is non-negative</a:t>
            </a:r>
          </a:p>
          <a:p>
            <a:pPr lvl="1"/>
            <a:r>
              <a:rPr lang="en-CA" dirty="0"/>
              <a:t>Start from the back and find the last entry that is negative</a:t>
            </a:r>
          </a:p>
          <a:p>
            <a:pPr lvl="1"/>
            <a:r>
              <a:rPr lang="en-CA" dirty="0"/>
              <a:t>Swap the two</a:t>
            </a:r>
          </a:p>
          <a:p>
            <a:pPr lvl="1"/>
            <a:r>
              <a:rPr lang="en-CA" dirty="0"/>
              <a:t>Repeat</a:t>
            </a:r>
          </a:p>
        </p:txBody>
      </p:sp>
      <p:graphicFrame>
        <p:nvGraphicFramePr>
          <p:cNvPr id="4" name="Table 6">
            <a:extLst>
              <a:ext uri="{FF2B5EF4-FFF2-40B4-BE49-F238E27FC236}">
                <a16:creationId xmlns:a16="http://schemas.microsoft.com/office/drawing/2014/main" id="{0E174DE8-620B-445D-A288-2B35C59DEF33}"/>
              </a:ext>
            </a:extLst>
          </p:cNvPr>
          <p:cNvGraphicFramePr>
            <a:graphicFrameLocks noGrp="1"/>
          </p:cNvGraphicFramePr>
          <p:nvPr>
            <p:extLst>
              <p:ext uri="{D42A27DB-BD31-4B8C-83A1-F6EECF244321}">
                <p14:modId xmlns:p14="http://schemas.microsoft.com/office/powerpoint/2010/main" val="965290716"/>
              </p:ext>
            </p:extLst>
          </p:nvPr>
        </p:nvGraphicFramePr>
        <p:xfrm>
          <a:off x="647563" y="3583761"/>
          <a:ext cx="7848874" cy="320040"/>
        </p:xfrm>
        <a:graphic>
          <a:graphicData uri="http://schemas.openxmlformats.org/drawingml/2006/table">
            <a:tbl>
              <a:tblPr>
                <a:tableStyleId>{2D5ABB26-0587-4C30-8999-92F81FD0307C}</a:tableStyleId>
              </a:tblPr>
              <a:tblGrid>
                <a:gridCol w="713534">
                  <a:extLst>
                    <a:ext uri="{9D8B030D-6E8A-4147-A177-3AD203B41FA5}">
                      <a16:colId xmlns:a16="http://schemas.microsoft.com/office/drawing/2014/main" val="2341996611"/>
                    </a:ext>
                  </a:extLst>
                </a:gridCol>
                <a:gridCol w="713534">
                  <a:extLst>
                    <a:ext uri="{9D8B030D-6E8A-4147-A177-3AD203B41FA5}">
                      <a16:colId xmlns:a16="http://schemas.microsoft.com/office/drawing/2014/main" val="103587617"/>
                    </a:ext>
                  </a:extLst>
                </a:gridCol>
                <a:gridCol w="713534">
                  <a:extLst>
                    <a:ext uri="{9D8B030D-6E8A-4147-A177-3AD203B41FA5}">
                      <a16:colId xmlns:a16="http://schemas.microsoft.com/office/drawing/2014/main" val="3126364604"/>
                    </a:ext>
                  </a:extLst>
                </a:gridCol>
                <a:gridCol w="713534">
                  <a:extLst>
                    <a:ext uri="{9D8B030D-6E8A-4147-A177-3AD203B41FA5}">
                      <a16:colId xmlns:a16="http://schemas.microsoft.com/office/drawing/2014/main" val="3186325406"/>
                    </a:ext>
                  </a:extLst>
                </a:gridCol>
                <a:gridCol w="713534">
                  <a:extLst>
                    <a:ext uri="{9D8B030D-6E8A-4147-A177-3AD203B41FA5}">
                      <a16:colId xmlns:a16="http://schemas.microsoft.com/office/drawing/2014/main" val="1272908693"/>
                    </a:ext>
                  </a:extLst>
                </a:gridCol>
                <a:gridCol w="713534">
                  <a:extLst>
                    <a:ext uri="{9D8B030D-6E8A-4147-A177-3AD203B41FA5}">
                      <a16:colId xmlns:a16="http://schemas.microsoft.com/office/drawing/2014/main" val="3799594778"/>
                    </a:ext>
                  </a:extLst>
                </a:gridCol>
                <a:gridCol w="713534">
                  <a:extLst>
                    <a:ext uri="{9D8B030D-6E8A-4147-A177-3AD203B41FA5}">
                      <a16:colId xmlns:a16="http://schemas.microsoft.com/office/drawing/2014/main" val="404763586"/>
                    </a:ext>
                  </a:extLst>
                </a:gridCol>
                <a:gridCol w="713534">
                  <a:extLst>
                    <a:ext uri="{9D8B030D-6E8A-4147-A177-3AD203B41FA5}">
                      <a16:colId xmlns:a16="http://schemas.microsoft.com/office/drawing/2014/main" val="3495858184"/>
                    </a:ext>
                  </a:extLst>
                </a:gridCol>
                <a:gridCol w="713534">
                  <a:extLst>
                    <a:ext uri="{9D8B030D-6E8A-4147-A177-3AD203B41FA5}">
                      <a16:colId xmlns:a16="http://schemas.microsoft.com/office/drawing/2014/main" val="1941378736"/>
                    </a:ext>
                  </a:extLst>
                </a:gridCol>
                <a:gridCol w="713534">
                  <a:extLst>
                    <a:ext uri="{9D8B030D-6E8A-4147-A177-3AD203B41FA5}">
                      <a16:colId xmlns:a16="http://schemas.microsoft.com/office/drawing/2014/main" val="1558870769"/>
                    </a:ext>
                  </a:extLst>
                </a:gridCol>
                <a:gridCol w="713534">
                  <a:extLst>
                    <a:ext uri="{9D8B030D-6E8A-4147-A177-3AD203B41FA5}">
                      <a16:colId xmlns:a16="http://schemas.microsoft.com/office/drawing/2014/main" val="2893689109"/>
                    </a:ext>
                  </a:extLst>
                </a:gridCol>
              </a:tblGrid>
              <a:tr h="231512">
                <a:tc>
                  <a:txBody>
                    <a:bodyPr/>
                    <a:lstStyle/>
                    <a:p>
                      <a:pPr algn="r"/>
                      <a:r>
                        <a:rPr lang="en-US" sz="1500" dirty="0">
                          <a:latin typeface="Consolas" panose="020B0609020204030204" pitchFamily="49" charset="0"/>
                        </a:rPr>
                        <a:t>6.73</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-0.52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-5.52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-8.43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4.41</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1.19</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5.19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-1.40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7.35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7.34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a:latin typeface="Consolas" panose="020B0609020204030204" pitchFamily="49" charset="0"/>
                        </a:rPr>
                        <a:t>9.34</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004872"/>
                  </a:ext>
                </a:extLst>
              </a:tr>
            </a:tbl>
          </a:graphicData>
        </a:graphic>
      </p:graphicFrame>
      <p:sp>
        <p:nvSpPr>
          <p:cNvPr id="5" name="Oval 4">
            <a:extLst>
              <a:ext uri="{FF2B5EF4-FFF2-40B4-BE49-F238E27FC236}">
                <a16:creationId xmlns:a16="http://schemas.microsoft.com/office/drawing/2014/main" id="{85AD652B-2F38-4F37-96C4-6EE489B870D9}"/>
              </a:ext>
            </a:extLst>
          </p:cNvPr>
          <p:cNvSpPr/>
          <p:nvPr/>
        </p:nvSpPr>
        <p:spPr>
          <a:xfrm>
            <a:off x="744146" y="3534152"/>
            <a:ext cx="576064" cy="432048"/>
          </a:xfrm>
          <a:prstGeom prst="ellipse">
            <a:avLst/>
          </a:prstGeom>
          <a:noFill/>
          <a:ln>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45EF741-1A43-4249-B062-2E780432153B}"/>
              </a:ext>
            </a:extLst>
          </p:cNvPr>
          <p:cNvSpPr/>
          <p:nvPr/>
        </p:nvSpPr>
        <p:spPr>
          <a:xfrm>
            <a:off x="5738986" y="3558148"/>
            <a:ext cx="576064" cy="432048"/>
          </a:xfrm>
          <a:prstGeom prst="ellipse">
            <a:avLst/>
          </a:prstGeom>
          <a:noFill/>
          <a:ln>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6">
            <a:extLst>
              <a:ext uri="{FF2B5EF4-FFF2-40B4-BE49-F238E27FC236}">
                <a16:creationId xmlns:a16="http://schemas.microsoft.com/office/drawing/2014/main" id="{1E214365-5033-4BD2-8EFF-A71DCD326ED4}"/>
              </a:ext>
            </a:extLst>
          </p:cNvPr>
          <p:cNvGraphicFramePr>
            <a:graphicFrameLocks noGrp="1"/>
          </p:cNvGraphicFramePr>
          <p:nvPr>
            <p:extLst>
              <p:ext uri="{D42A27DB-BD31-4B8C-83A1-F6EECF244321}">
                <p14:modId xmlns:p14="http://schemas.microsoft.com/office/powerpoint/2010/main" val="1316327181"/>
              </p:ext>
            </p:extLst>
          </p:nvPr>
        </p:nvGraphicFramePr>
        <p:xfrm>
          <a:off x="649276" y="4462725"/>
          <a:ext cx="7848874" cy="320040"/>
        </p:xfrm>
        <a:graphic>
          <a:graphicData uri="http://schemas.openxmlformats.org/drawingml/2006/table">
            <a:tbl>
              <a:tblPr>
                <a:tableStyleId>{2D5ABB26-0587-4C30-8999-92F81FD0307C}</a:tableStyleId>
              </a:tblPr>
              <a:tblGrid>
                <a:gridCol w="713534">
                  <a:extLst>
                    <a:ext uri="{9D8B030D-6E8A-4147-A177-3AD203B41FA5}">
                      <a16:colId xmlns:a16="http://schemas.microsoft.com/office/drawing/2014/main" val="2341996611"/>
                    </a:ext>
                  </a:extLst>
                </a:gridCol>
                <a:gridCol w="713534">
                  <a:extLst>
                    <a:ext uri="{9D8B030D-6E8A-4147-A177-3AD203B41FA5}">
                      <a16:colId xmlns:a16="http://schemas.microsoft.com/office/drawing/2014/main" val="103587617"/>
                    </a:ext>
                  </a:extLst>
                </a:gridCol>
                <a:gridCol w="713534">
                  <a:extLst>
                    <a:ext uri="{9D8B030D-6E8A-4147-A177-3AD203B41FA5}">
                      <a16:colId xmlns:a16="http://schemas.microsoft.com/office/drawing/2014/main" val="3126364604"/>
                    </a:ext>
                  </a:extLst>
                </a:gridCol>
                <a:gridCol w="713534">
                  <a:extLst>
                    <a:ext uri="{9D8B030D-6E8A-4147-A177-3AD203B41FA5}">
                      <a16:colId xmlns:a16="http://schemas.microsoft.com/office/drawing/2014/main" val="3186325406"/>
                    </a:ext>
                  </a:extLst>
                </a:gridCol>
                <a:gridCol w="713534">
                  <a:extLst>
                    <a:ext uri="{9D8B030D-6E8A-4147-A177-3AD203B41FA5}">
                      <a16:colId xmlns:a16="http://schemas.microsoft.com/office/drawing/2014/main" val="1272908693"/>
                    </a:ext>
                  </a:extLst>
                </a:gridCol>
                <a:gridCol w="713534">
                  <a:extLst>
                    <a:ext uri="{9D8B030D-6E8A-4147-A177-3AD203B41FA5}">
                      <a16:colId xmlns:a16="http://schemas.microsoft.com/office/drawing/2014/main" val="3799594778"/>
                    </a:ext>
                  </a:extLst>
                </a:gridCol>
                <a:gridCol w="713534">
                  <a:extLst>
                    <a:ext uri="{9D8B030D-6E8A-4147-A177-3AD203B41FA5}">
                      <a16:colId xmlns:a16="http://schemas.microsoft.com/office/drawing/2014/main" val="404763586"/>
                    </a:ext>
                  </a:extLst>
                </a:gridCol>
                <a:gridCol w="713534">
                  <a:extLst>
                    <a:ext uri="{9D8B030D-6E8A-4147-A177-3AD203B41FA5}">
                      <a16:colId xmlns:a16="http://schemas.microsoft.com/office/drawing/2014/main" val="3495858184"/>
                    </a:ext>
                  </a:extLst>
                </a:gridCol>
                <a:gridCol w="713534">
                  <a:extLst>
                    <a:ext uri="{9D8B030D-6E8A-4147-A177-3AD203B41FA5}">
                      <a16:colId xmlns:a16="http://schemas.microsoft.com/office/drawing/2014/main" val="1941378736"/>
                    </a:ext>
                  </a:extLst>
                </a:gridCol>
                <a:gridCol w="713534">
                  <a:extLst>
                    <a:ext uri="{9D8B030D-6E8A-4147-A177-3AD203B41FA5}">
                      <a16:colId xmlns:a16="http://schemas.microsoft.com/office/drawing/2014/main" val="1558870769"/>
                    </a:ext>
                  </a:extLst>
                </a:gridCol>
                <a:gridCol w="713534">
                  <a:extLst>
                    <a:ext uri="{9D8B030D-6E8A-4147-A177-3AD203B41FA5}">
                      <a16:colId xmlns:a16="http://schemas.microsoft.com/office/drawing/2014/main" val="2893689109"/>
                    </a:ext>
                  </a:extLst>
                </a:gridCol>
              </a:tblGrid>
              <a:tr h="231512">
                <a:tc>
                  <a:txBody>
                    <a:bodyPr/>
                    <a:lstStyle/>
                    <a:p>
                      <a:pPr algn="r"/>
                      <a:r>
                        <a:rPr lang="en-US" sz="1500" dirty="0">
                          <a:latin typeface="Consolas" panose="020B0609020204030204" pitchFamily="49" charset="0"/>
                        </a:rPr>
                        <a:t>-1.40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-0.52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-5.52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-8.43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4.41</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1.19</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5.19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6.73</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7.35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dirty="0">
                          <a:latin typeface="Consolas" panose="020B0609020204030204" pitchFamily="49" charset="0"/>
                        </a:rPr>
                        <a:t>7.34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a:latin typeface="Consolas" panose="020B0609020204030204" pitchFamily="49" charset="0"/>
                        </a:rPr>
                        <a:t>9.34</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004872"/>
                  </a:ext>
                </a:extLst>
              </a:tr>
            </a:tbl>
          </a:graphicData>
        </a:graphic>
      </p:graphicFrame>
      <p:sp>
        <p:nvSpPr>
          <p:cNvPr id="17" name="Oval 16">
            <a:extLst>
              <a:ext uri="{FF2B5EF4-FFF2-40B4-BE49-F238E27FC236}">
                <a16:creationId xmlns:a16="http://schemas.microsoft.com/office/drawing/2014/main" id="{D53D46CA-3C19-46EF-B2A7-2CA3A4C51DF9}"/>
              </a:ext>
            </a:extLst>
          </p:cNvPr>
          <p:cNvSpPr/>
          <p:nvPr/>
        </p:nvSpPr>
        <p:spPr>
          <a:xfrm>
            <a:off x="745859" y="4413116"/>
            <a:ext cx="576064" cy="432048"/>
          </a:xfrm>
          <a:prstGeom prst="ellipse">
            <a:avLst/>
          </a:prstGeom>
          <a:noFill/>
          <a:ln>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7CDFECD-A2F1-49B4-9F95-80F413F0E663}"/>
              </a:ext>
            </a:extLst>
          </p:cNvPr>
          <p:cNvSpPr/>
          <p:nvPr/>
        </p:nvSpPr>
        <p:spPr>
          <a:xfrm>
            <a:off x="2871809" y="4423400"/>
            <a:ext cx="576064" cy="432048"/>
          </a:xfrm>
          <a:prstGeom prst="ellipse">
            <a:avLst/>
          </a:prstGeom>
          <a:noFill/>
          <a:ln>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628B104-6D88-4F97-90E2-3EF12DEE8F77}"/>
              </a:ext>
            </a:extLst>
          </p:cNvPr>
          <p:cNvSpPr/>
          <p:nvPr/>
        </p:nvSpPr>
        <p:spPr>
          <a:xfrm>
            <a:off x="3580459" y="4426828"/>
            <a:ext cx="576064" cy="432048"/>
          </a:xfrm>
          <a:prstGeom prst="ellipse">
            <a:avLst/>
          </a:prstGeom>
          <a:noFill/>
          <a:ln>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6C043C4-0D79-4FB6-991C-C671471EAA55}"/>
              </a:ext>
            </a:extLst>
          </p:cNvPr>
          <p:cNvSpPr/>
          <p:nvPr/>
        </p:nvSpPr>
        <p:spPr>
          <a:xfrm>
            <a:off x="5740699" y="4437112"/>
            <a:ext cx="576064" cy="432048"/>
          </a:xfrm>
          <a:prstGeom prst="ellipse">
            <a:avLst/>
          </a:prstGeom>
          <a:noFill/>
          <a:ln>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1F734D96-52BA-4C4D-8043-6B2873CDEFD3}"/>
              </a:ext>
            </a:extLst>
          </p:cNvPr>
          <p:cNvCxnSpPr>
            <a:cxnSpLocks/>
          </p:cNvCxnSpPr>
          <p:nvPr/>
        </p:nvCxnSpPr>
        <p:spPr>
          <a:xfrm>
            <a:off x="1271062" y="3856003"/>
            <a:ext cx="4508505" cy="663401"/>
          </a:xfrm>
          <a:prstGeom prst="straightConnector1">
            <a:avLst/>
          </a:prstGeom>
          <a:ln w="19050">
            <a:solidFill>
              <a:srgbClr val="FF4747"/>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882044F-C941-4F62-9089-2A2922C13DCB}"/>
              </a:ext>
            </a:extLst>
          </p:cNvPr>
          <p:cNvCxnSpPr>
            <a:cxnSpLocks/>
          </p:cNvCxnSpPr>
          <p:nvPr/>
        </p:nvCxnSpPr>
        <p:spPr>
          <a:xfrm flipH="1">
            <a:off x="1281635" y="3860096"/>
            <a:ext cx="4508505" cy="663401"/>
          </a:xfrm>
          <a:prstGeom prst="straightConnector1">
            <a:avLst/>
          </a:prstGeom>
          <a:ln w="19050">
            <a:solidFill>
              <a:srgbClr val="FF474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64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second implementation</a:t>
            </a:r>
          </a:p>
        </p:txBody>
      </p:sp>
      <p:sp>
        <p:nvSpPr>
          <p:cNvPr id="3" name="Content Placeholder 2"/>
          <p:cNvSpPr>
            <a:spLocks noGrp="1"/>
          </p:cNvSpPr>
          <p:nvPr>
            <p:ph idx="1"/>
          </p:nvPr>
        </p:nvSpPr>
        <p:spPr>
          <a:xfrm>
            <a:off x="457200" y="1927373"/>
            <a:ext cx="8229600" cy="4525963"/>
          </a:xfrm>
        </p:spPr>
        <p:txBody>
          <a:bodyPr>
            <a:noAutofit/>
          </a:bodyPr>
          <a:lstStyle/>
          <a:p>
            <a:pPr marL="400050" lvl="1" indent="0">
              <a:buNone/>
            </a:pPr>
            <a:r>
              <a:rPr lang="en-US" sz="1500" dirty="0">
                <a:latin typeface="Consolas" panose="020B0609020204030204" pitchFamily="49" charset="0"/>
              </a:rPr>
              <a:t>void partition( double array[],</a:t>
            </a:r>
          </a:p>
          <a:p>
            <a:pPr marL="400050" lvl="1" indent="0">
              <a:buNone/>
            </a:pPr>
            <a:r>
              <a:rPr lang="en-US" sz="1500" dirty="0">
                <a:latin typeface="Consolas" panose="020B0609020204030204" pitchFamily="49" charset="0"/>
              </a:rPr>
              <a:t>                std::</a:t>
            </a:r>
            <a:r>
              <a:rPr lang="en-US" sz="1500" dirty="0" err="1">
                <a:latin typeface="Consolas" panose="020B0609020204030204" pitchFamily="49" charset="0"/>
              </a:rPr>
              <a:t>size_t</a:t>
            </a:r>
            <a:r>
              <a:rPr lang="en-US" sz="1500" dirty="0">
                <a:latin typeface="Consolas" panose="020B0609020204030204" pitchFamily="49" charset="0"/>
              </a:rPr>
              <a:t> capacity ) {</a:t>
            </a:r>
          </a:p>
          <a:p>
            <a:pPr marL="400050" lvl="1" indent="0">
              <a:buNone/>
            </a:pPr>
            <a:r>
              <a:rPr lang="en-US" sz="1500" dirty="0">
                <a:latin typeface="Consolas" panose="020B0609020204030204" pitchFamily="49" charset="0"/>
              </a:rPr>
              <a:t>    std::</a:t>
            </a:r>
            <a:r>
              <a:rPr lang="en-US" sz="1500" dirty="0" err="1">
                <a:latin typeface="Consolas" panose="020B0609020204030204" pitchFamily="49" charset="0"/>
              </a:rPr>
              <a:t>size_t</a:t>
            </a:r>
            <a:r>
              <a:rPr lang="en-US" sz="1500" dirty="0">
                <a:latin typeface="Consolas" panose="020B0609020204030204" pitchFamily="49" charset="0"/>
              </a:rPr>
              <a:t> front{ 0 };</a:t>
            </a:r>
          </a:p>
          <a:p>
            <a:pPr marL="400050" lvl="1" indent="0">
              <a:buNone/>
            </a:pPr>
            <a:r>
              <a:rPr lang="en-US" sz="1500" dirty="0">
                <a:latin typeface="Consolas" panose="020B0609020204030204" pitchFamily="49" charset="0"/>
              </a:rPr>
              <a:t>    std::</a:t>
            </a:r>
            <a:r>
              <a:rPr lang="en-US" sz="1500" dirty="0" err="1">
                <a:latin typeface="Consolas" panose="020B0609020204030204" pitchFamily="49" charset="0"/>
              </a:rPr>
              <a:t>size_t</a:t>
            </a:r>
            <a:r>
              <a:rPr lang="en-US" sz="1500" dirty="0">
                <a:latin typeface="Consolas" panose="020B0609020204030204" pitchFamily="49" charset="0"/>
              </a:rPr>
              <a:t> back{ capacity - 1};</a:t>
            </a:r>
          </a:p>
          <a:p>
            <a:pPr marL="400050" lvl="1" indent="0">
              <a:buNone/>
            </a:pPr>
            <a:endParaRPr lang="en-US" sz="1500" dirty="0">
              <a:latin typeface="Consolas" panose="020B0609020204030204" pitchFamily="49" charset="0"/>
            </a:endParaRPr>
          </a:p>
          <a:p>
            <a:pPr marL="400050" lvl="1" indent="0">
              <a:buNone/>
            </a:pPr>
            <a:r>
              <a:rPr lang="en-US" sz="1500" dirty="0">
                <a:latin typeface="Consolas" panose="020B0609020204030204" pitchFamily="49" charset="0"/>
              </a:rPr>
              <a:t>    while ( true ) {</a:t>
            </a:r>
          </a:p>
          <a:p>
            <a:pPr marL="400050" lvl="1" indent="0">
              <a:buNone/>
            </a:pPr>
            <a:r>
              <a:rPr lang="en-US" sz="1500" dirty="0">
                <a:latin typeface="Consolas" panose="020B0609020204030204" pitchFamily="49" charset="0"/>
              </a:rPr>
              <a:t>        // Find the first entry that is non-negative</a:t>
            </a:r>
          </a:p>
          <a:p>
            <a:pPr marL="400050" lvl="1" indent="0">
              <a:buNone/>
            </a:pPr>
            <a:r>
              <a:rPr lang="en-US" sz="1500" dirty="0">
                <a:latin typeface="Consolas" panose="020B0609020204030204" pitchFamily="49" charset="0"/>
              </a:rPr>
              <a:t>        while ( front &lt; back ) {</a:t>
            </a:r>
          </a:p>
          <a:p>
            <a:pPr marL="400050" lvl="1" indent="0">
              <a:buNone/>
            </a:pPr>
            <a:r>
              <a:rPr lang="en-US" sz="1500" dirty="0">
                <a:latin typeface="Consolas" panose="020B0609020204030204" pitchFamily="49" charset="0"/>
              </a:rPr>
              <a:t>            if ( array[front] &gt;= 0 ) {</a:t>
            </a:r>
          </a:p>
          <a:p>
            <a:pPr marL="400050" lvl="1" indent="0">
              <a:buNone/>
            </a:pPr>
            <a:r>
              <a:rPr lang="en-US" sz="1500" dirty="0">
                <a:latin typeface="Consolas" panose="020B0609020204030204" pitchFamily="49" charset="0"/>
              </a:rPr>
              <a:t>                break;</a:t>
            </a:r>
          </a:p>
          <a:p>
            <a:pPr marL="400050" lvl="1" indent="0">
              <a:buNone/>
            </a:pPr>
            <a:r>
              <a:rPr lang="en-US" sz="1500" dirty="0">
                <a:latin typeface="Consolas" panose="020B0609020204030204" pitchFamily="49" charset="0"/>
              </a:rPr>
              <a:t>            } else {</a:t>
            </a:r>
          </a:p>
          <a:p>
            <a:pPr marL="400050" lvl="1" indent="0">
              <a:buNone/>
            </a:pPr>
            <a:r>
              <a:rPr lang="en-US" sz="1500" dirty="0">
                <a:latin typeface="Consolas" panose="020B0609020204030204" pitchFamily="49" charset="0"/>
              </a:rPr>
              <a:t>                ++front;</a:t>
            </a:r>
          </a:p>
          <a:p>
            <a:pPr marL="400050" lvl="1" indent="0">
              <a:buNone/>
            </a:pPr>
            <a:r>
              <a:rPr lang="en-US" sz="1500" dirty="0">
                <a:latin typeface="Consolas" panose="020B0609020204030204" pitchFamily="49" charset="0"/>
              </a:rPr>
              <a:t>            }</a:t>
            </a:r>
          </a:p>
          <a:p>
            <a:pPr marL="400050" lvl="1" indent="0">
              <a:buNone/>
            </a:pPr>
            <a:r>
              <a:rPr lang="en-US" sz="1500" dirty="0">
                <a:latin typeface="Consolas" panose="020B0609020204030204" pitchFamily="49" charset="0"/>
              </a:rPr>
              <a:t>        }</a:t>
            </a:r>
          </a:p>
        </p:txBody>
      </p:sp>
    </p:spTree>
    <p:extLst>
      <p:ext uri="{BB962C8B-B14F-4D97-AF65-F5344CB8AC3E}">
        <p14:creationId xmlns:p14="http://schemas.microsoft.com/office/powerpoint/2010/main" val="148341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second implementation</a:t>
            </a:r>
          </a:p>
        </p:txBody>
      </p:sp>
      <p:sp>
        <p:nvSpPr>
          <p:cNvPr id="3" name="Content Placeholder 2"/>
          <p:cNvSpPr>
            <a:spLocks noGrp="1"/>
          </p:cNvSpPr>
          <p:nvPr>
            <p:ph idx="1"/>
          </p:nvPr>
        </p:nvSpPr>
        <p:spPr>
          <a:xfrm>
            <a:off x="457200" y="1196752"/>
            <a:ext cx="8229600" cy="4525963"/>
          </a:xfrm>
        </p:spPr>
        <p:txBody>
          <a:bodyPr>
            <a:noAutofit/>
          </a:bodyPr>
          <a:lstStyle/>
          <a:p>
            <a:pPr marL="400050" lvl="1" indent="0">
              <a:buNone/>
            </a:pPr>
            <a:r>
              <a:rPr lang="en-US" sz="1500" dirty="0">
                <a:latin typeface="Consolas" panose="020B0609020204030204" pitchFamily="49" charset="0"/>
              </a:rPr>
              <a:t>        // Find the last entry that is negative</a:t>
            </a:r>
          </a:p>
          <a:p>
            <a:pPr marL="400050" lvl="1" indent="0">
              <a:buNone/>
            </a:pPr>
            <a:r>
              <a:rPr lang="en-US" sz="1500" dirty="0">
                <a:latin typeface="Consolas" panose="020B0609020204030204" pitchFamily="49" charset="0"/>
              </a:rPr>
              <a:t>        while ( front &lt; back ) {</a:t>
            </a:r>
          </a:p>
          <a:p>
            <a:pPr marL="400050" lvl="1" indent="0">
              <a:buNone/>
            </a:pPr>
            <a:r>
              <a:rPr lang="en-US" sz="1500" dirty="0">
                <a:latin typeface="Consolas" panose="020B0609020204030204" pitchFamily="49" charset="0"/>
              </a:rPr>
              <a:t>            if ( array[back] &lt; 0 ) {</a:t>
            </a:r>
          </a:p>
          <a:p>
            <a:pPr marL="400050" lvl="1" indent="0">
              <a:buNone/>
            </a:pPr>
            <a:r>
              <a:rPr lang="en-US" sz="1500" dirty="0">
                <a:latin typeface="Consolas" panose="020B0609020204030204" pitchFamily="49" charset="0"/>
              </a:rPr>
              <a:t>                break;</a:t>
            </a:r>
          </a:p>
          <a:p>
            <a:pPr marL="400050" lvl="1" indent="0">
              <a:buNone/>
            </a:pPr>
            <a:r>
              <a:rPr lang="en-US" sz="1500" dirty="0">
                <a:latin typeface="Consolas" panose="020B0609020204030204" pitchFamily="49" charset="0"/>
              </a:rPr>
              <a:t>            } else {</a:t>
            </a:r>
          </a:p>
          <a:p>
            <a:pPr marL="400050" lvl="1" indent="0">
              <a:buNone/>
            </a:pPr>
            <a:r>
              <a:rPr lang="en-US" sz="1500" dirty="0">
                <a:latin typeface="Consolas" panose="020B0609020204030204" pitchFamily="49" charset="0"/>
              </a:rPr>
              <a:t>                --back;</a:t>
            </a:r>
          </a:p>
          <a:p>
            <a:pPr marL="400050" lvl="1" indent="0">
              <a:buNone/>
            </a:pPr>
            <a:r>
              <a:rPr lang="en-US" sz="1500" dirty="0">
                <a:latin typeface="Consolas" panose="020B0609020204030204" pitchFamily="49" charset="0"/>
              </a:rPr>
              <a:t>            }</a:t>
            </a:r>
          </a:p>
          <a:p>
            <a:pPr marL="400050" lvl="1" indent="0">
              <a:buNone/>
            </a:pPr>
            <a:r>
              <a:rPr lang="en-US" sz="1500" dirty="0">
                <a:latin typeface="Consolas" panose="020B0609020204030204" pitchFamily="49" charset="0"/>
              </a:rPr>
              <a:t>        }</a:t>
            </a:r>
          </a:p>
          <a:p>
            <a:pPr marL="400050" lvl="1" indent="0">
              <a:buNone/>
            </a:pPr>
            <a:endParaRPr lang="en-US" sz="1500" dirty="0">
              <a:latin typeface="Consolas" panose="020B0609020204030204" pitchFamily="49" charset="0"/>
            </a:endParaRPr>
          </a:p>
          <a:p>
            <a:pPr marL="400050" lvl="1" indent="0">
              <a:buNone/>
            </a:pPr>
            <a:r>
              <a:rPr lang="en-US" sz="1500" dirty="0">
                <a:latin typeface="Consolas" panose="020B0609020204030204" pitchFamily="49" charset="0"/>
              </a:rPr>
              <a:t>        // If the two are out of place, swap them</a:t>
            </a:r>
          </a:p>
          <a:p>
            <a:pPr marL="400050" lvl="1" indent="0">
              <a:buNone/>
            </a:pPr>
            <a:r>
              <a:rPr lang="en-US" sz="1500" dirty="0">
                <a:latin typeface="Consolas" panose="020B0609020204030204" pitchFamily="49" charset="0"/>
              </a:rPr>
              <a:t>        if ( front &lt; back ) {</a:t>
            </a:r>
          </a:p>
          <a:p>
            <a:pPr marL="400050" lvl="1" indent="0">
              <a:buNone/>
            </a:pPr>
            <a:r>
              <a:rPr lang="en-US" sz="1500" dirty="0">
                <a:latin typeface="Consolas" panose="020B0609020204030204" pitchFamily="49" charset="0"/>
              </a:rPr>
              <a:t>            double </a:t>
            </a:r>
            <a:r>
              <a:rPr lang="en-US" sz="1500" dirty="0" err="1">
                <a:latin typeface="Consolas" panose="020B0609020204030204" pitchFamily="49" charset="0"/>
              </a:rPr>
              <a:t>tmp</a:t>
            </a:r>
            <a:r>
              <a:rPr lang="en-US" sz="1500" dirty="0">
                <a:latin typeface="Consolas" panose="020B0609020204030204" pitchFamily="49" charset="0"/>
              </a:rPr>
              <a:t>{ array[front] };</a:t>
            </a:r>
          </a:p>
          <a:p>
            <a:pPr marL="400050" lvl="1" indent="0">
              <a:buNone/>
            </a:pPr>
            <a:r>
              <a:rPr lang="en-US" sz="1500" dirty="0">
                <a:latin typeface="Consolas" panose="020B0609020204030204" pitchFamily="49" charset="0"/>
              </a:rPr>
              <a:t>            array[front] = array[back];</a:t>
            </a:r>
          </a:p>
          <a:p>
            <a:pPr marL="400050" lvl="1" indent="0">
              <a:buNone/>
            </a:pPr>
            <a:r>
              <a:rPr lang="en-US" sz="1500" dirty="0">
                <a:latin typeface="Consolas" panose="020B0609020204030204" pitchFamily="49" charset="0"/>
              </a:rPr>
              <a:t>            array[back] = </a:t>
            </a:r>
            <a:r>
              <a:rPr lang="en-US" sz="1500" dirty="0" err="1">
                <a:latin typeface="Consolas" panose="020B0609020204030204" pitchFamily="49" charset="0"/>
              </a:rPr>
              <a:t>tmp</a:t>
            </a:r>
            <a:r>
              <a:rPr lang="en-US" sz="1500" dirty="0">
                <a:latin typeface="Consolas" panose="020B0609020204030204" pitchFamily="49" charset="0"/>
              </a:rPr>
              <a:t>;</a:t>
            </a:r>
          </a:p>
          <a:p>
            <a:pPr marL="400050" lvl="1" indent="0">
              <a:buNone/>
            </a:pPr>
            <a:r>
              <a:rPr lang="en-US" sz="1500" dirty="0">
                <a:latin typeface="Consolas" panose="020B0609020204030204" pitchFamily="49" charset="0"/>
              </a:rPr>
              <a:t>            ++front;</a:t>
            </a:r>
          </a:p>
          <a:p>
            <a:pPr marL="400050" lvl="1" indent="0">
              <a:buNone/>
            </a:pPr>
            <a:r>
              <a:rPr lang="en-US" sz="1500" dirty="0">
                <a:latin typeface="Consolas" panose="020B0609020204030204" pitchFamily="49" charset="0"/>
              </a:rPr>
              <a:t>            --back;</a:t>
            </a:r>
          </a:p>
          <a:p>
            <a:pPr marL="400050" lvl="1" indent="0">
              <a:buNone/>
            </a:pPr>
            <a:r>
              <a:rPr lang="en-US" sz="1500" dirty="0">
                <a:latin typeface="Consolas" panose="020B0609020204030204" pitchFamily="49" charset="0"/>
              </a:rPr>
              <a:t>        } else {</a:t>
            </a:r>
          </a:p>
          <a:p>
            <a:pPr marL="400050" lvl="1" indent="0">
              <a:buNone/>
            </a:pPr>
            <a:r>
              <a:rPr lang="en-US" sz="1500" dirty="0">
                <a:latin typeface="Consolas" panose="020B0609020204030204" pitchFamily="49" charset="0"/>
              </a:rPr>
              <a:t>            break;</a:t>
            </a:r>
          </a:p>
          <a:p>
            <a:pPr marL="400050" lvl="1" indent="0">
              <a:buNone/>
            </a:pPr>
            <a:r>
              <a:rPr lang="en-US" sz="1500" dirty="0">
                <a:latin typeface="Consolas" panose="020B0609020204030204" pitchFamily="49" charset="0"/>
              </a:rPr>
              <a:t>        }</a:t>
            </a:r>
          </a:p>
          <a:p>
            <a:pPr marL="400050" lvl="1" indent="0">
              <a:buNone/>
            </a:pPr>
            <a:r>
              <a:rPr lang="en-US" sz="1500" dirty="0">
                <a:latin typeface="Consolas" panose="020B0609020204030204" pitchFamily="49" charset="0"/>
              </a:rPr>
              <a:t>    }</a:t>
            </a:r>
          </a:p>
        </p:txBody>
      </p:sp>
    </p:spTree>
    <p:extLst>
      <p:ext uri="{BB962C8B-B14F-4D97-AF65-F5344CB8AC3E}">
        <p14:creationId xmlns:p14="http://schemas.microsoft.com/office/powerpoint/2010/main" val="1283928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73651</TotalTime>
  <Words>1916</Words>
  <Application>Microsoft Office PowerPoint</Application>
  <PresentationFormat>On-screen Show (4:3)</PresentationFormat>
  <Paragraphs>302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Consolas</vt:lpstr>
      <vt:lpstr>Constantia</vt:lpstr>
      <vt:lpstr>Georgia</vt:lpstr>
      <vt:lpstr>Times New Roman</vt:lpstr>
      <vt:lpstr>Custom Design</vt:lpstr>
      <vt:lpstr>Partition</vt:lpstr>
      <vt:lpstr>Outline</vt:lpstr>
      <vt:lpstr>Introduction</vt:lpstr>
      <vt:lpstr>Initial implementation</vt:lpstr>
      <vt:lpstr>Initial implementation</vt:lpstr>
      <vt:lpstr>Initial implementation</vt:lpstr>
      <vt:lpstr>A second implementation</vt:lpstr>
      <vt:lpstr>A second implementation</vt:lpstr>
      <vt:lpstr>A second implementation</vt:lpstr>
      <vt:lpstr>A second implementation</vt:lpstr>
      <vt:lpstr>An optimal implementation</vt:lpstr>
      <vt:lpstr>An optimal implementation</vt:lpstr>
      <vt:lpstr>An optimal implementation</vt:lpstr>
      <vt:lpstr>An optimal implementation</vt:lpstr>
      <vt:lpstr>A reasonable return value?</vt:lpstr>
      <vt:lpstr>Generalizing the range</vt:lpstr>
      <vt:lpstr>Generalizing the condition</vt:lpstr>
      <vt:lpstr>Example 1</vt:lpstr>
      <vt:lpstr>Example 2</vt:lpstr>
      <vt:lpstr>Example 3</vt:lpstr>
      <vt:lpstr>The standard library</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1494</cp:revision>
  <dcterms:created xsi:type="dcterms:W3CDTF">2009-09-11T23:00:44Z</dcterms:created>
  <dcterms:modified xsi:type="dcterms:W3CDTF">2021-11-26T23:16:24Z</dcterms:modified>
</cp:coreProperties>
</file>